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3"/>
  </p:notesMasterIdLst>
  <p:sldIdLst>
    <p:sldId id="2561" r:id="rId2"/>
    <p:sldId id="2562" r:id="rId3"/>
    <p:sldId id="2564" r:id="rId4"/>
    <p:sldId id="2568" r:id="rId5"/>
    <p:sldId id="2572" r:id="rId6"/>
    <p:sldId id="2576" r:id="rId7"/>
    <p:sldId id="2578" r:id="rId8"/>
    <p:sldId id="2582" r:id="rId9"/>
    <p:sldId id="2586" r:id="rId10"/>
    <p:sldId id="2592" r:id="rId11"/>
    <p:sldId id="2593"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hil: AI-Powered Wildfire Management" id="{5F152AF4-1C01-4F1E-87A1-CFF2D362C322}">
          <p14:sldIdLst>
            <p14:sldId id="2561"/>
            <p14:sldId id="2562"/>
          </p14:sldIdLst>
        </p14:section>
        <p14:section name="Introduction: Empowering Communities, Saving Lives" id="{959FFBAC-50DC-437C-8B04-AF920F050B53}">
          <p14:sldIdLst>
            <p14:sldId id="2564"/>
          </p14:sldIdLst>
        </p14:section>
        <p14:section name="The Problem of Wildfires" id="{3EB8A443-DFE0-4670-B4BE-361489E7A362}">
          <p14:sldIdLst>
            <p14:sldId id="2568"/>
          </p14:sldIdLst>
        </p14:section>
        <p14:section name="Our Solution" id="{58DF2290-72AF-4FFF-A7E9-C220D5D39A8A}">
          <p14:sldIdLst>
            <p14:sldId id="2572"/>
          </p14:sldIdLst>
        </p14:section>
        <p14:section name="Technology Stack" id="{DBD2D637-E2F5-4A45-8E75-DF02FC05B8CD}">
          <p14:sldIdLst>
            <p14:sldId id="2576"/>
            <p14:sldId id="2578"/>
          </p14:sldIdLst>
        </p14:section>
        <p14:section name="Key Capabilities" id="{572B40E5-DBD1-4F6C-B318-B47262B4EBB3}">
          <p14:sldIdLst>
            <p14:sldId id="2582"/>
          </p14:sldIdLst>
        </p14:section>
        <p14:section name="Impact on Communities" id="{7A038473-1625-45FD-9316-0F4244523F43}">
          <p14:sldIdLst>
            <p14:sldId id="2586"/>
          </p14:sldIdLst>
        </p14:section>
        <p14:section name="Responsible AI Commitment" id="{49D1E548-DF7B-40D0-9CCC-E99762ED7583}">
          <p14:sldIdLst>
            <p14:sldId id="2592"/>
            <p14:sldId id="25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30E1C-237F-4FC6-8BF7-F5B1E356D695}" v="70" dt="2025-06-21T03:35:45.420"/>
    <p1510:client id="{45A0798B-E380-4F57-8ADF-63617879F049}" v="35" dt="2025-06-21T04:50:11.715"/>
    <p1510:client id="{5239599A-9826-40B0-A9BB-D2E496ED78BD}" v="281" dt="2025-06-21T04:45:55.547"/>
    <p1510:client id="{BA8F3A42-F5B3-CA4B-A72B-06D6B4E230D1}" v="130" dt="2025-06-21T04:55:44.4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9"/>
  </p:normalViewPr>
  <p:slideViewPr>
    <p:cSldViewPr snapToGrid="0">
      <p:cViewPr varScale="1">
        <p:scale>
          <a:sx n="87" d="100"/>
          <a:sy n="87" d="100"/>
        </p:scale>
        <p:origin x="10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2047F-A4D3-4994-BA1A-C47C378EE212}" type="datetimeFigureOut">
              <a:t>20/06/25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01313-FEB6-4D3E-9004-9130A98828B3}" type="slidenum">
              <a:t>‹Nº›</a:t>
            </a:fld>
            <a:endParaRPr lang="es-ES"/>
          </a:p>
        </p:txBody>
      </p:sp>
    </p:spTree>
    <p:extLst>
      <p:ext uri="{BB962C8B-B14F-4D97-AF65-F5344CB8AC3E}">
        <p14:creationId xmlns:p14="http://schemas.microsoft.com/office/powerpoint/2010/main" val="297557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AI-generated content may be incorrect.
---
Tohil is an innovative project leveraging artificial intelligence to tackle the growing threat of wildfires. This presentation will explore our mission, the challenges of wildfires, and the technological solutions we provide to empower communities and save lives.
</a:t>
            </a:r>
          </a:p>
        </p:txBody>
      </p:sp>
      <p:sp>
        <p:nvSpPr>
          <p:cNvPr id="4" name="Slide Number Placeholder 3"/>
          <p:cNvSpPr>
            <a:spLocks noGrp="1"/>
          </p:cNvSpPr>
          <p:nvPr>
            <p:ph type="sldNum" sz="quarter" idx="5"/>
          </p:nvPr>
        </p:nvSpPr>
        <p:spPr/>
        <p:txBody>
          <a:bodyPr/>
          <a:lstStyle/>
          <a:p>
            <a:fld id="{793CFD41-3901-496A-B918-BAA32BE44FEF}" type="slidenum">
              <a:t>1</a:t>
            </a:fld>
            <a:endParaRPr lang="es-ES"/>
          </a:p>
        </p:txBody>
      </p:sp>
    </p:spTree>
    <p:extLst>
      <p:ext uri="{BB962C8B-B14F-4D97-AF65-F5344CB8AC3E}">
        <p14:creationId xmlns:p14="http://schemas.microsoft.com/office/powerpoint/2010/main" val="351620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We strive to ensure that our AI models are fair and unbiased, actively working to identify and mitigate any potential biases in our processes.</a:t>
            </a:r>
          </a:p>
        </p:txBody>
      </p:sp>
      <p:sp>
        <p:nvSpPr>
          <p:cNvPr id="4" name="Slide Number Placeholder 3"/>
          <p:cNvSpPr>
            <a:spLocks noGrp="1"/>
          </p:cNvSpPr>
          <p:nvPr>
            <p:ph type="sldNum" sz="quarter" idx="5"/>
          </p:nvPr>
        </p:nvSpPr>
        <p:spPr/>
        <p:txBody>
          <a:bodyPr/>
          <a:lstStyle/>
          <a:p>
            <a:fld id="{793CFD41-3901-496A-B918-BAA32BE44FEF}" type="slidenum">
              <a:t>10</a:t>
            </a:fld>
            <a:endParaRPr lang="es-ES"/>
          </a:p>
        </p:txBody>
      </p:sp>
    </p:spTree>
    <p:extLst>
      <p:ext uri="{BB962C8B-B14F-4D97-AF65-F5344CB8AC3E}">
        <p14:creationId xmlns:p14="http://schemas.microsoft.com/office/powerpoint/2010/main" val="399408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We will begin with an introduction to Tohil, including its symbolism and mission. Then, we will discuss the pressing problem of wildfires and the need for efficient management. Following that, we will outline our AI-driven solutions, technology stack, key capabilities, and the positive impact on communities. Finally, we will highlight the Azure advantages and our commitment to responsible AI.</a:t>
            </a:r>
          </a:p>
        </p:txBody>
      </p:sp>
      <p:sp>
        <p:nvSpPr>
          <p:cNvPr id="4" name="Slide Number Placeholder 3"/>
          <p:cNvSpPr>
            <a:spLocks noGrp="1"/>
          </p:cNvSpPr>
          <p:nvPr>
            <p:ph type="sldNum" sz="quarter" idx="5"/>
          </p:nvPr>
        </p:nvSpPr>
        <p:spPr/>
        <p:txBody>
          <a:bodyPr/>
          <a:lstStyle/>
          <a:p>
            <a:fld id="{793CFD41-3901-496A-B918-BAA32BE44FEF}" type="slidenum">
              <a:t>2</a:t>
            </a:fld>
            <a:endParaRPr lang="es-ES"/>
          </a:p>
        </p:txBody>
      </p:sp>
    </p:spTree>
    <p:extLst>
      <p:ext uri="{BB962C8B-B14F-4D97-AF65-F5344CB8AC3E}">
        <p14:creationId xmlns:p14="http://schemas.microsoft.com/office/powerpoint/2010/main" val="248067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Tohil is named after the Mayan God of Fire, symbolizing transformation and renewal. Our project embodies the spirit of resilience and innovation in combating wildfires.</a:t>
            </a:r>
          </a:p>
        </p:txBody>
      </p:sp>
      <p:sp>
        <p:nvSpPr>
          <p:cNvPr id="4" name="Slide Number Placeholder 3"/>
          <p:cNvSpPr>
            <a:spLocks noGrp="1"/>
          </p:cNvSpPr>
          <p:nvPr>
            <p:ph type="sldNum" sz="quarter" idx="5"/>
          </p:nvPr>
        </p:nvSpPr>
        <p:spPr/>
        <p:txBody>
          <a:bodyPr/>
          <a:lstStyle/>
          <a:p>
            <a:fld id="{793CFD41-3901-496A-B918-BAA32BE44FEF}" type="slidenum">
              <a:t>3</a:t>
            </a:fld>
            <a:endParaRPr lang="es-ES"/>
          </a:p>
        </p:txBody>
      </p:sp>
    </p:spTree>
    <p:extLst>
      <p:ext uri="{BB962C8B-B14F-4D97-AF65-F5344CB8AC3E}">
        <p14:creationId xmlns:p14="http://schemas.microsoft.com/office/powerpoint/2010/main" val="122918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In recent years, the frequency and intensity of wildfires have surged worldwide due to climate change and human activities. This trend poses significant risks to life and property.</a:t>
            </a:r>
          </a:p>
        </p:txBody>
      </p:sp>
      <p:sp>
        <p:nvSpPr>
          <p:cNvPr id="4" name="Slide Number Placeholder 3"/>
          <p:cNvSpPr>
            <a:spLocks noGrp="1"/>
          </p:cNvSpPr>
          <p:nvPr>
            <p:ph type="sldNum" sz="quarter" idx="5"/>
          </p:nvPr>
        </p:nvSpPr>
        <p:spPr/>
        <p:txBody>
          <a:bodyPr/>
          <a:lstStyle/>
          <a:p>
            <a:fld id="{793CFD41-3901-496A-B918-BAA32BE44FEF}" type="slidenum">
              <a:t>4</a:t>
            </a:fld>
            <a:endParaRPr lang="es-ES"/>
          </a:p>
        </p:txBody>
      </p:sp>
    </p:spTree>
    <p:extLst>
      <p:ext uri="{BB962C8B-B14F-4D97-AF65-F5344CB8AC3E}">
        <p14:creationId xmlns:p14="http://schemas.microsoft.com/office/powerpoint/2010/main" val="100829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Our advanced algorithms analyze environmental data to predict wildfire behavior, enabling proactive measures to mitigate risks before they escalate.</a:t>
            </a:r>
          </a:p>
        </p:txBody>
      </p:sp>
      <p:sp>
        <p:nvSpPr>
          <p:cNvPr id="4" name="Slide Number Placeholder 3"/>
          <p:cNvSpPr>
            <a:spLocks noGrp="1"/>
          </p:cNvSpPr>
          <p:nvPr>
            <p:ph type="sldNum" sz="quarter" idx="5"/>
          </p:nvPr>
        </p:nvSpPr>
        <p:spPr/>
        <p:txBody>
          <a:bodyPr/>
          <a:lstStyle/>
          <a:p>
            <a:fld id="{793CFD41-3901-496A-B918-BAA32BE44FEF}" type="slidenum">
              <a:t>5</a:t>
            </a:fld>
            <a:endParaRPr lang="es-ES"/>
          </a:p>
        </p:txBody>
      </p:sp>
    </p:spTree>
    <p:extLst>
      <p:ext uri="{BB962C8B-B14F-4D97-AF65-F5344CB8AC3E}">
        <p14:creationId xmlns:p14="http://schemas.microsoft.com/office/powerpoint/2010/main" val="3349523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We utilize robust backend technologies to support data processing, predictive modeling, and analysis, ensuring scalability and reliability in our operations.</a:t>
            </a:r>
          </a:p>
        </p:txBody>
      </p:sp>
      <p:sp>
        <p:nvSpPr>
          <p:cNvPr id="4" name="Slide Number Placeholder 3"/>
          <p:cNvSpPr>
            <a:spLocks noGrp="1"/>
          </p:cNvSpPr>
          <p:nvPr>
            <p:ph type="sldNum" sz="quarter" idx="5"/>
          </p:nvPr>
        </p:nvSpPr>
        <p:spPr/>
        <p:txBody>
          <a:bodyPr/>
          <a:lstStyle/>
          <a:p>
            <a:fld id="{793CFD41-3901-496A-B918-BAA32BE44FEF}" type="slidenum">
              <a:t>6</a:t>
            </a:fld>
            <a:endParaRPr lang="es-ES"/>
          </a:p>
        </p:txBody>
      </p:sp>
    </p:spTree>
    <p:extLst>
      <p:ext uri="{BB962C8B-B14F-4D97-AF65-F5344CB8AC3E}">
        <p14:creationId xmlns:p14="http://schemas.microsoft.com/office/powerpoint/2010/main" val="201297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Tohil leverages Azure services for cloud computing, data storage, and AI analytics, enabling us to harness the power of scalable infrastructure and advanced technologies.</a:t>
            </a:r>
          </a:p>
        </p:txBody>
      </p:sp>
      <p:sp>
        <p:nvSpPr>
          <p:cNvPr id="4" name="Slide Number Placeholder 3"/>
          <p:cNvSpPr>
            <a:spLocks noGrp="1"/>
          </p:cNvSpPr>
          <p:nvPr>
            <p:ph type="sldNum" sz="quarter" idx="5"/>
          </p:nvPr>
        </p:nvSpPr>
        <p:spPr/>
        <p:txBody>
          <a:bodyPr/>
          <a:lstStyle/>
          <a:p>
            <a:fld id="{793CFD41-3901-496A-B918-BAA32BE44FEF}" type="slidenum">
              <a:t>7</a:t>
            </a:fld>
            <a:endParaRPr lang="es-ES"/>
          </a:p>
        </p:txBody>
      </p:sp>
    </p:spTree>
    <p:extLst>
      <p:ext uri="{BB962C8B-B14F-4D97-AF65-F5344CB8AC3E}">
        <p14:creationId xmlns:p14="http://schemas.microsoft.com/office/powerpoint/2010/main" val="3934998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Our interactive hazard maps visualize wildfire risks, allowing users to understand the situation and make informed decisions about safety and evacuation.</a:t>
            </a:r>
          </a:p>
        </p:txBody>
      </p:sp>
      <p:sp>
        <p:nvSpPr>
          <p:cNvPr id="4" name="Slide Number Placeholder 3"/>
          <p:cNvSpPr>
            <a:spLocks noGrp="1"/>
          </p:cNvSpPr>
          <p:nvPr>
            <p:ph type="sldNum" sz="quarter" idx="5"/>
          </p:nvPr>
        </p:nvSpPr>
        <p:spPr/>
        <p:txBody>
          <a:bodyPr/>
          <a:lstStyle/>
          <a:p>
            <a:fld id="{793CFD41-3901-496A-B918-BAA32BE44FEF}" type="slidenum">
              <a:t>8</a:t>
            </a:fld>
            <a:endParaRPr lang="es-ES"/>
          </a:p>
        </p:txBody>
      </p:sp>
    </p:spTree>
    <p:extLst>
      <p:ext uri="{BB962C8B-B14F-4D97-AF65-F5344CB8AC3E}">
        <p14:creationId xmlns:p14="http://schemas.microsoft.com/office/powerpoint/2010/main" val="237734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Effective wildfire management not only saves lives but also results in significant economic savings, reducing the costs associated with wildfire damages and recovery.</a:t>
            </a:r>
          </a:p>
        </p:txBody>
      </p:sp>
      <p:sp>
        <p:nvSpPr>
          <p:cNvPr id="4" name="Slide Number Placeholder 3"/>
          <p:cNvSpPr>
            <a:spLocks noGrp="1"/>
          </p:cNvSpPr>
          <p:nvPr>
            <p:ph type="sldNum" sz="quarter" idx="5"/>
          </p:nvPr>
        </p:nvSpPr>
        <p:spPr/>
        <p:txBody>
          <a:bodyPr/>
          <a:lstStyle/>
          <a:p>
            <a:fld id="{793CFD41-3901-496A-B918-BAA32BE44FEF}" type="slidenum">
              <a:t>9</a:t>
            </a:fld>
            <a:endParaRPr lang="es-ES"/>
          </a:p>
        </p:txBody>
      </p:sp>
    </p:spTree>
    <p:extLst>
      <p:ext uri="{BB962C8B-B14F-4D97-AF65-F5344CB8AC3E}">
        <p14:creationId xmlns:p14="http://schemas.microsoft.com/office/powerpoint/2010/main" val="211552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42007436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3046853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129846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196857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60451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2513705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3454362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18344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211967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344060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‹Nº›</a:t>
            </a:fld>
            <a:endParaRPr lang="en-US"/>
          </a:p>
        </p:txBody>
      </p:sp>
    </p:spTree>
    <p:extLst>
      <p:ext uri="{BB962C8B-B14F-4D97-AF65-F5344CB8AC3E}">
        <p14:creationId xmlns:p14="http://schemas.microsoft.com/office/powerpoint/2010/main" val="401491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‹Nº›</a:t>
            </a:fld>
            <a:endParaRPr lang="en-US"/>
          </a:p>
        </p:txBody>
      </p:sp>
    </p:spTree>
    <p:extLst>
      <p:ext uri="{BB962C8B-B14F-4D97-AF65-F5344CB8AC3E}">
        <p14:creationId xmlns:p14="http://schemas.microsoft.com/office/powerpoint/2010/main" val="99889997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Foggy Autumn Landscape From Directly Above.">
            <a:extLst>
              <a:ext uri="{FF2B5EF4-FFF2-40B4-BE49-F238E27FC236}">
                <a16:creationId xmlns:a16="http://schemas.microsoft.com/office/drawing/2014/main" id="{89082DF9-0237-4F10-A73D-E796F0B47D12}"/>
              </a:ext>
            </a:extLst>
          </p:cNvPr>
          <p:cNvPicPr>
            <a:picLocks noChangeAspect="1"/>
          </p:cNvPicPr>
          <p:nvPr/>
        </p:nvPicPr>
        <p:blipFill>
          <a:blip r:embed="rId3"/>
          <a:srcRect t="13854" r="9091" b="17965"/>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2FFF2187-D902-E724-FFD4-601489FC9A5F}"/>
              </a:ext>
            </a:extLst>
          </p:cNvPr>
          <p:cNvSpPr>
            <a:spLocks noGrp="1"/>
          </p:cNvSpPr>
          <p:nvPr>
            <p:ph type="ctrTitle"/>
          </p:nvPr>
        </p:nvSpPr>
        <p:spPr>
          <a:xfrm>
            <a:off x="438910" y="978408"/>
            <a:ext cx="5648533" cy="3979031"/>
          </a:xfrm>
        </p:spPr>
        <p:txBody>
          <a:bodyPr anchor="t">
            <a:normAutofit/>
          </a:bodyPr>
          <a:lstStyle/>
          <a:p>
            <a:r>
              <a:rPr lang="en-US" sz="6100"/>
              <a:t>Tohil: AI-Powered Wildfire Management</a:t>
            </a:r>
          </a:p>
        </p:txBody>
      </p:sp>
      <p:sp>
        <p:nvSpPr>
          <p:cNvPr id="3" name="Subtitle 2">
            <a:extLst>
              <a:ext uri="{FF2B5EF4-FFF2-40B4-BE49-F238E27FC236}">
                <a16:creationId xmlns:a16="http://schemas.microsoft.com/office/drawing/2014/main" id="{CD41F7B5-9720-6288-EF2B-99FE1557CEC8}"/>
              </a:ext>
            </a:extLst>
          </p:cNvPr>
          <p:cNvSpPr>
            <a:spLocks noGrp="1"/>
          </p:cNvSpPr>
          <p:nvPr>
            <p:ph type="subTitle" idx="1"/>
          </p:nvPr>
        </p:nvSpPr>
        <p:spPr>
          <a:xfrm>
            <a:off x="438910" y="5556155"/>
            <a:ext cx="4381634" cy="1157436"/>
          </a:xfrm>
        </p:spPr>
        <p:txBody>
          <a:bodyPr anchor="b">
            <a:normAutofit/>
          </a:bodyPr>
          <a:lstStyle/>
          <a:p>
            <a:r>
              <a:rPr lang="en-US" sz="2400"/>
              <a:t>Harnessing technology to combat wildfires effectively</a:t>
            </a:r>
            <a:endParaRPr lang="en-US" sz="2400">
              <a:ea typeface="Calibri Light"/>
              <a:cs typeface="Calibri Light"/>
            </a:endParaRPr>
          </a:p>
        </p:txBody>
      </p:sp>
    </p:spTree>
    <p:extLst>
      <p:ext uri="{BB962C8B-B14F-4D97-AF65-F5344CB8AC3E}">
        <p14:creationId xmlns:p14="http://schemas.microsoft.com/office/powerpoint/2010/main" val="24223232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6537-43EC-ACF0-FEC5-11F20840B5CA}"/>
              </a:ext>
            </a:extLst>
          </p:cNvPr>
          <p:cNvSpPr>
            <a:spLocks noGrp="1"/>
          </p:cNvSpPr>
          <p:nvPr>
            <p:ph type="title"/>
          </p:nvPr>
        </p:nvSpPr>
        <p:spPr>
          <a:xfrm>
            <a:off x="612648" y="548640"/>
            <a:ext cx="10741152" cy="1132258"/>
          </a:xfrm>
        </p:spPr>
        <p:txBody>
          <a:bodyPr vert="horz" lIns="91440" tIns="45720" rIns="91440" bIns="45720" rtlCol="0" anchor="t">
            <a:normAutofit/>
          </a:bodyPr>
          <a:lstStyle/>
          <a:p>
            <a:r>
              <a:rPr lang="en-US">
                <a:solidFill>
                  <a:srgbClr val="002060"/>
                </a:solidFill>
              </a:rPr>
              <a:t>Commitment to Responsible AI</a:t>
            </a:r>
            <a:endParaRPr lang="es-ES">
              <a:solidFill>
                <a:srgbClr val="002060"/>
              </a:solidFill>
            </a:endParaRPr>
          </a:p>
          <a:p>
            <a:endParaRPr lang="en-US" b="1" kern="1200"/>
          </a:p>
        </p:txBody>
      </p:sp>
      <p:sp>
        <p:nvSpPr>
          <p:cNvPr id="4" name="Content Placeholder 3">
            <a:extLst>
              <a:ext uri="{FF2B5EF4-FFF2-40B4-BE49-F238E27FC236}">
                <a16:creationId xmlns:a16="http://schemas.microsoft.com/office/drawing/2014/main" id="{4A4FB61A-7AB9-7B54-4C8F-9012309CEBF5}"/>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848715"/>
            <a:ext cx="5758872" cy="4328248"/>
          </a:xfrm>
        </p:spPr>
        <p:txBody>
          <a:bodyPr vert="horz" lIns="91440" tIns="45720" rIns="91440" bIns="45720" rtlCol="0" anchor="t">
            <a:normAutofit/>
          </a:bodyPr>
          <a:lstStyle/>
          <a:p>
            <a:pPr marL="0" indent="0">
              <a:spcBef>
                <a:spcPts val="2500"/>
              </a:spcBef>
              <a:buNone/>
            </a:pPr>
            <a:r>
              <a:rPr lang="es-ES" sz="1400" err="1"/>
              <a:t>We</a:t>
            </a:r>
            <a:r>
              <a:rPr lang="es-ES" sz="1400"/>
              <a:t> </a:t>
            </a:r>
            <a:r>
              <a:rPr lang="es-ES" sz="1400" err="1"/>
              <a:t>firmly</a:t>
            </a:r>
            <a:r>
              <a:rPr lang="es-ES" sz="1400"/>
              <a:t> </a:t>
            </a:r>
            <a:r>
              <a:rPr lang="es-ES" sz="1400" err="1"/>
              <a:t>adhere</a:t>
            </a:r>
            <a:r>
              <a:rPr lang="es-ES" sz="1400"/>
              <a:t> </a:t>
            </a:r>
            <a:r>
              <a:rPr lang="es-ES" sz="1400" err="1"/>
              <a:t>to</a:t>
            </a:r>
            <a:r>
              <a:rPr lang="es-ES" sz="1400"/>
              <a:t> </a:t>
            </a:r>
            <a:r>
              <a:rPr lang="es-ES" sz="1400" err="1"/>
              <a:t>Microsoft’s</a:t>
            </a:r>
            <a:r>
              <a:rPr lang="es-ES" sz="1400"/>
              <a:t> </a:t>
            </a:r>
            <a:r>
              <a:rPr lang="es-ES" sz="1400" err="1"/>
              <a:t>Responsible</a:t>
            </a:r>
            <a:r>
              <a:rPr lang="es-ES" sz="1400"/>
              <a:t> AI </a:t>
            </a:r>
            <a:r>
              <a:rPr lang="es-ES" sz="1400" err="1"/>
              <a:t>principles</a:t>
            </a:r>
            <a:r>
              <a:rPr lang="es-ES" sz="1400"/>
              <a:t>, </a:t>
            </a:r>
            <a:r>
              <a:rPr lang="es-ES" sz="1400" b="1" err="1"/>
              <a:t>ensuring</a:t>
            </a:r>
            <a:r>
              <a:rPr lang="es-ES" sz="1400" b="1"/>
              <a:t> </a:t>
            </a:r>
            <a:r>
              <a:rPr lang="es-ES" sz="1400" b="1" err="1"/>
              <a:t>ethical</a:t>
            </a:r>
            <a:r>
              <a:rPr lang="es-ES" sz="1400" b="1"/>
              <a:t> AI </a:t>
            </a:r>
            <a:r>
              <a:rPr lang="es-ES" sz="1400" b="1" err="1"/>
              <a:t>deployment</a:t>
            </a:r>
            <a:r>
              <a:rPr lang="es-ES" sz="1400"/>
              <a:t>. </a:t>
            </a:r>
            <a:r>
              <a:rPr lang="es-ES" sz="1400" err="1"/>
              <a:t>Our</a:t>
            </a:r>
            <a:r>
              <a:rPr lang="es-ES" sz="1400"/>
              <a:t> </a:t>
            </a:r>
            <a:r>
              <a:rPr lang="es-ES" sz="1400" err="1"/>
              <a:t>platform</a:t>
            </a:r>
            <a:r>
              <a:rPr lang="es-ES" sz="1400"/>
              <a:t> </a:t>
            </a:r>
            <a:r>
              <a:rPr lang="es-ES" sz="1400" err="1"/>
              <a:t>emphasizes</a:t>
            </a:r>
            <a:r>
              <a:rPr lang="es-ES" sz="1400"/>
              <a:t> </a:t>
            </a:r>
            <a:r>
              <a:rPr lang="es-ES" sz="1400" err="1"/>
              <a:t>fairness</a:t>
            </a:r>
            <a:r>
              <a:rPr lang="es-ES" sz="1400"/>
              <a:t>, </a:t>
            </a:r>
            <a:r>
              <a:rPr lang="es-ES" sz="1400" err="1"/>
              <a:t>actively</a:t>
            </a:r>
            <a:r>
              <a:rPr lang="es-ES" sz="1400"/>
              <a:t> </a:t>
            </a:r>
            <a:r>
              <a:rPr lang="es-ES" sz="1400" err="1"/>
              <a:t>identifying</a:t>
            </a:r>
            <a:r>
              <a:rPr lang="es-ES" sz="1400"/>
              <a:t> and </a:t>
            </a:r>
            <a:r>
              <a:rPr lang="es-ES" sz="1400" err="1"/>
              <a:t>mitigating</a:t>
            </a:r>
            <a:r>
              <a:rPr lang="es-ES" sz="1400"/>
              <a:t> </a:t>
            </a:r>
            <a:r>
              <a:rPr lang="es-ES" sz="1400" err="1"/>
              <a:t>biases</a:t>
            </a:r>
            <a:r>
              <a:rPr lang="es-ES" sz="1400"/>
              <a:t> </a:t>
            </a:r>
            <a:r>
              <a:rPr lang="es-ES" sz="1400" err="1"/>
              <a:t>to</a:t>
            </a:r>
            <a:r>
              <a:rPr lang="es-ES" sz="1400"/>
              <a:t> </a:t>
            </a:r>
            <a:r>
              <a:rPr lang="es-ES" sz="1400" err="1"/>
              <a:t>deliver</a:t>
            </a:r>
            <a:r>
              <a:rPr lang="es-ES" sz="1400"/>
              <a:t> </a:t>
            </a:r>
            <a:r>
              <a:rPr lang="es-ES" sz="1400" err="1"/>
              <a:t>equitable</a:t>
            </a:r>
            <a:r>
              <a:rPr lang="es-ES" sz="1400"/>
              <a:t> </a:t>
            </a:r>
            <a:r>
              <a:rPr lang="es-ES" sz="1400" err="1"/>
              <a:t>insights</a:t>
            </a:r>
            <a:r>
              <a:rPr lang="es-ES" sz="1400"/>
              <a:t>. </a:t>
            </a:r>
            <a:r>
              <a:rPr lang="es-ES" sz="1400" err="1"/>
              <a:t>We</a:t>
            </a:r>
            <a:r>
              <a:rPr lang="es-ES" sz="1400"/>
              <a:t> </a:t>
            </a:r>
            <a:r>
              <a:rPr lang="es-ES" sz="1400" err="1"/>
              <a:t>provide</a:t>
            </a:r>
            <a:r>
              <a:rPr lang="es-ES" sz="1400"/>
              <a:t> </a:t>
            </a:r>
            <a:r>
              <a:rPr lang="es-ES" sz="1400" err="1"/>
              <a:t>transparency</a:t>
            </a:r>
            <a:r>
              <a:rPr lang="es-ES" sz="1400"/>
              <a:t>, </a:t>
            </a:r>
            <a:r>
              <a:rPr lang="es-ES" sz="1400" err="1"/>
              <a:t>clearly</a:t>
            </a:r>
            <a:r>
              <a:rPr lang="es-ES" sz="1400"/>
              <a:t> </a:t>
            </a:r>
            <a:r>
              <a:rPr lang="es-ES" sz="1400" err="1"/>
              <a:t>explaining</a:t>
            </a:r>
            <a:r>
              <a:rPr lang="es-ES" sz="1400"/>
              <a:t> </a:t>
            </a:r>
            <a:r>
              <a:rPr lang="es-ES" sz="1400" err="1"/>
              <a:t>decisions</a:t>
            </a:r>
            <a:r>
              <a:rPr lang="es-ES" sz="1400"/>
              <a:t> and </a:t>
            </a:r>
            <a:r>
              <a:rPr lang="es-ES" sz="1400" err="1"/>
              <a:t>insights</a:t>
            </a:r>
            <a:r>
              <a:rPr lang="es-ES" sz="1400"/>
              <a:t> </a:t>
            </a:r>
            <a:r>
              <a:rPr lang="es-ES" sz="1400" err="1"/>
              <a:t>to</a:t>
            </a:r>
            <a:r>
              <a:rPr lang="es-ES" sz="1400"/>
              <a:t> </a:t>
            </a:r>
            <a:r>
              <a:rPr lang="es-ES" sz="1400" err="1"/>
              <a:t>maintain</a:t>
            </a:r>
            <a:r>
              <a:rPr lang="es-ES" sz="1400"/>
              <a:t> </a:t>
            </a:r>
            <a:r>
              <a:rPr lang="es-ES" sz="1400" err="1"/>
              <a:t>user</a:t>
            </a:r>
            <a:r>
              <a:rPr lang="es-ES" sz="1400"/>
              <a:t> trust.</a:t>
            </a:r>
            <a:endParaRPr lang="es-ES"/>
          </a:p>
          <a:p>
            <a:pPr marL="0" indent="0">
              <a:spcBef>
                <a:spcPts val="2500"/>
              </a:spcBef>
              <a:buNone/>
            </a:pPr>
            <a:r>
              <a:rPr lang="es-ES" sz="1400" err="1"/>
              <a:t>Privacy</a:t>
            </a:r>
            <a:r>
              <a:rPr lang="es-ES" sz="1400"/>
              <a:t> and </a:t>
            </a:r>
            <a:r>
              <a:rPr lang="es-ES" sz="1400" err="1"/>
              <a:t>security</a:t>
            </a:r>
            <a:r>
              <a:rPr lang="es-ES" sz="1400"/>
              <a:t> are </a:t>
            </a:r>
            <a:r>
              <a:rPr lang="es-ES" sz="1400" err="1"/>
              <a:t>paramount</a:t>
            </a:r>
            <a:r>
              <a:rPr lang="es-ES" sz="1400"/>
              <a:t>, </a:t>
            </a:r>
            <a:r>
              <a:rPr lang="es-ES" sz="1400" err="1"/>
              <a:t>adhering</a:t>
            </a:r>
            <a:r>
              <a:rPr lang="es-ES" sz="1400"/>
              <a:t> </a:t>
            </a:r>
            <a:r>
              <a:rPr lang="es-ES" sz="1400" err="1"/>
              <a:t>strictly</a:t>
            </a:r>
            <a:r>
              <a:rPr lang="es-ES" sz="1400"/>
              <a:t> </a:t>
            </a:r>
            <a:r>
              <a:rPr lang="es-ES" sz="1400" err="1"/>
              <a:t>to</a:t>
            </a:r>
            <a:r>
              <a:rPr lang="es-ES" sz="1400"/>
              <a:t> global </a:t>
            </a:r>
            <a:r>
              <a:rPr lang="es-ES" sz="1400" err="1"/>
              <a:t>standards</a:t>
            </a:r>
            <a:r>
              <a:rPr lang="es-ES" sz="1400"/>
              <a:t> </a:t>
            </a:r>
            <a:r>
              <a:rPr lang="es-ES" sz="1400" err="1"/>
              <a:t>such</a:t>
            </a:r>
            <a:r>
              <a:rPr lang="es-ES" sz="1400"/>
              <a:t> as GDPR and </a:t>
            </a:r>
            <a:r>
              <a:rPr lang="es-ES" sz="1400" err="1"/>
              <a:t>ensuring</a:t>
            </a:r>
            <a:r>
              <a:rPr lang="es-ES" sz="1400"/>
              <a:t> </a:t>
            </a:r>
            <a:r>
              <a:rPr lang="es-ES" sz="1400" err="1"/>
              <a:t>all</a:t>
            </a:r>
            <a:r>
              <a:rPr lang="es-ES" sz="1400"/>
              <a:t> data </a:t>
            </a:r>
            <a:r>
              <a:rPr lang="es-ES" sz="1400" err="1"/>
              <a:t>is</a:t>
            </a:r>
            <a:r>
              <a:rPr lang="es-ES" sz="1400"/>
              <a:t> </a:t>
            </a:r>
            <a:r>
              <a:rPr lang="es-ES" sz="1400" err="1"/>
              <a:t>securely</a:t>
            </a:r>
            <a:r>
              <a:rPr lang="es-ES" sz="1400"/>
              <a:t> </a:t>
            </a:r>
            <a:r>
              <a:rPr lang="es-ES" sz="1400" err="1"/>
              <a:t>managed</a:t>
            </a:r>
            <a:r>
              <a:rPr lang="es-ES" sz="1400"/>
              <a:t>.</a:t>
            </a:r>
            <a:endParaRPr lang="es-ES"/>
          </a:p>
          <a:p>
            <a:pPr marL="0" indent="0">
              <a:spcBef>
                <a:spcPts val="2500"/>
              </a:spcBef>
              <a:buFont typeface="Arial" panose="020B0604020202020204" pitchFamily="34" charset="0"/>
              <a:buNone/>
            </a:pPr>
            <a:endParaRPr lang="es-ES" sz="1400" b="1"/>
          </a:p>
        </p:txBody>
      </p:sp>
      <p:sp>
        <p:nvSpPr>
          <p:cNvPr id="13" name="Date Placeholder 4">
            <a:extLst>
              <a:ext uri="{FF2B5EF4-FFF2-40B4-BE49-F238E27FC236}">
                <a16:creationId xmlns:a16="http://schemas.microsoft.com/office/drawing/2014/main" id="{2D9029DC-6CDE-0107-6B19-60118EB9691A}"/>
              </a:ext>
            </a:extLst>
          </p:cNvPr>
          <p:cNvSpPr>
            <a:spLocks noGrp="1"/>
          </p:cNvSpPr>
          <p:nvPr>
            <p:ph type="dt" sz="half" idx="10"/>
          </p:nvPr>
        </p:nvSpPr>
        <p:spPr>
          <a:xfrm>
            <a:off x="137160" y="6453002"/>
            <a:ext cx="3494314" cy="365125"/>
          </a:xfrm>
        </p:spPr>
        <p:txBody>
          <a:bodyPr anchor="ctr">
            <a:normAutofit/>
          </a:bodyPr>
          <a:lstStyle/>
          <a:p>
            <a:pPr>
              <a:spcAft>
                <a:spcPts val="600"/>
              </a:spcAft>
            </a:pPr>
            <a:fld id="{BC70017B-4182-47AA-9396-5D46A2DD4FCD}" type="datetime1">
              <a:rPr lang="en-US"/>
              <a:pPr>
                <a:spcAft>
                  <a:spcPts val="600"/>
                </a:spcAft>
              </a:pPr>
              <a:t>6/20/25</a:t>
            </a:fld>
            <a:endParaRPr lang="en-US"/>
          </a:p>
        </p:txBody>
      </p:sp>
      <p:sp>
        <p:nvSpPr>
          <p:cNvPr id="15" name="Footer Placeholder 5">
            <a:extLst>
              <a:ext uri="{FF2B5EF4-FFF2-40B4-BE49-F238E27FC236}">
                <a16:creationId xmlns:a16="http://schemas.microsoft.com/office/drawing/2014/main" id="{CB850959-7293-FEB1-36E6-B791D4571368}"/>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17" name="Slide Number Placeholder 6">
            <a:extLst>
              <a:ext uri="{FF2B5EF4-FFF2-40B4-BE49-F238E27FC236}">
                <a16:creationId xmlns:a16="http://schemas.microsoft.com/office/drawing/2014/main" id="{8C6AFCA5-79FE-ACC0-49FC-6FE666459A6B}"/>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10</a:t>
            </a:fld>
            <a:endParaRPr lang="en-US"/>
          </a:p>
        </p:txBody>
      </p:sp>
      <p:pic>
        <p:nvPicPr>
          <p:cNvPr id="3" name="Imagen 2" descr="Responsible AI usage">
            <a:extLst>
              <a:ext uri="{FF2B5EF4-FFF2-40B4-BE49-F238E27FC236}">
                <a16:creationId xmlns:a16="http://schemas.microsoft.com/office/drawing/2014/main" id="{5542AA2E-A391-E3EA-1E82-BDE1AFFE69C6}"/>
              </a:ext>
            </a:extLst>
          </p:cNvPr>
          <p:cNvPicPr>
            <a:picLocks noChangeAspect="1"/>
          </p:cNvPicPr>
          <p:nvPr/>
        </p:nvPicPr>
        <p:blipFill>
          <a:blip r:embed="rId3"/>
          <a:stretch>
            <a:fillRect/>
          </a:stretch>
        </p:blipFill>
        <p:spPr>
          <a:xfrm>
            <a:off x="6540500" y="1451428"/>
            <a:ext cx="4198110" cy="4160599"/>
          </a:xfrm>
          <a:prstGeom prst="rect">
            <a:avLst/>
          </a:prstGeom>
          <a:ln>
            <a:noFill/>
          </a:ln>
          <a:effectLst>
            <a:outerShdw blurRad="292100" dist="139700" dir="2700000" algn="tl" rotWithShape="0">
              <a:srgbClr val="333333">
                <a:alpha val="65000"/>
              </a:srgbClr>
            </a:outerShdw>
          </a:effectLst>
        </p:spPr>
      </p:pic>
      <p:pic>
        <p:nvPicPr>
          <p:cNvPr id="10" name="Imagen 9" descr="Logotipo&#10;&#10;El contenido generado por IA puede ser incorrecto.">
            <a:extLst>
              <a:ext uri="{FF2B5EF4-FFF2-40B4-BE49-F238E27FC236}">
                <a16:creationId xmlns:a16="http://schemas.microsoft.com/office/drawing/2014/main" id="{FA528FC5-26D8-B535-2D94-6E4713EF36D0}"/>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383657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F0705F5-FEC9-4835-4AF8-A6EAD7036100}"/>
              </a:ext>
            </a:extLst>
          </p:cNvPr>
          <p:cNvPicPr>
            <a:picLocks noGrp="1" noChangeAspect="1"/>
          </p:cNvPicPr>
          <p:nvPr>
            <p:ph idx="1"/>
          </p:nvPr>
        </p:nvPicPr>
        <p:blipFill>
          <a:blip r:embed="rId2"/>
          <a:srcRect t="4114" b="11616"/>
          <a:stretch>
            <a:fillRect/>
          </a:stretch>
        </p:blipFill>
        <p:spPr>
          <a:xfrm>
            <a:off x="20" y="10"/>
            <a:ext cx="12191980" cy="6857990"/>
          </a:xfrm>
          <a:noFill/>
        </p:spPr>
      </p:pic>
      <p:sp>
        <p:nvSpPr>
          <p:cNvPr id="5" name="Date Placeholder 4" hidden="1">
            <a:extLst>
              <a:ext uri="{FF2B5EF4-FFF2-40B4-BE49-F238E27FC236}">
                <a16:creationId xmlns:a16="http://schemas.microsoft.com/office/drawing/2014/main" id="{E734C2F6-F29B-9168-502C-CD025AA541F1}"/>
              </a:ext>
            </a:extLst>
          </p:cNvPr>
          <p:cNvSpPr>
            <a:spLocks noGrp="1"/>
          </p:cNvSpPr>
          <p:nvPr>
            <p:ph type="dt" sz="half" idx="10"/>
          </p:nvPr>
        </p:nvSpPr>
        <p:spPr/>
        <p:txBody>
          <a:bodyPr/>
          <a:lstStyle/>
          <a:p>
            <a:pPr>
              <a:spcAft>
                <a:spcPts val="600"/>
              </a:spcAft>
            </a:pPr>
            <a:fld id="{EECC27FB-C05B-4227-801E-F8718C4C3613}" type="datetime1">
              <a:rPr lang="es-ES"/>
              <a:pPr>
                <a:spcAft>
                  <a:spcPts val="600"/>
                </a:spcAft>
              </a:pPr>
              <a:t>20/6/25</a:t>
            </a:fld>
            <a:endParaRPr lang="es-ES"/>
          </a:p>
        </p:txBody>
      </p:sp>
      <p:sp>
        <p:nvSpPr>
          <p:cNvPr id="6" name="Footer Placeholder 5">
            <a:extLst>
              <a:ext uri="{FF2B5EF4-FFF2-40B4-BE49-F238E27FC236}">
                <a16:creationId xmlns:a16="http://schemas.microsoft.com/office/drawing/2014/main" id="{E24CDD2C-EFA2-55F5-7BA5-15DD720571D2}"/>
              </a:ext>
            </a:extLst>
          </p:cNvPr>
          <p:cNvSpPr>
            <a:spLocks noGrp="1"/>
          </p:cNvSpPr>
          <p:nvPr>
            <p:ph type="ftr" sz="quarter" idx="11"/>
          </p:nvPr>
        </p:nvSpPr>
        <p:spPr/>
        <p:txBody>
          <a:bodyPr/>
          <a:lstStyle/>
          <a:p>
            <a:pPr>
              <a:spcAft>
                <a:spcPts val="600"/>
              </a:spcAft>
            </a:pPr>
            <a:r>
              <a:rPr lang="en-US"/>
              <a:t>
              </a:t>
            </a:r>
          </a:p>
        </p:txBody>
      </p:sp>
      <p:sp>
        <p:nvSpPr>
          <p:cNvPr id="7" name="Slide Number Placeholder 6" hidden="1">
            <a:extLst>
              <a:ext uri="{FF2B5EF4-FFF2-40B4-BE49-F238E27FC236}">
                <a16:creationId xmlns:a16="http://schemas.microsoft.com/office/drawing/2014/main" id="{960444AF-B5BB-A81D-05E1-AF91EDA1585B}"/>
              </a:ext>
            </a:extLst>
          </p:cNvPr>
          <p:cNvSpPr>
            <a:spLocks noGrp="1"/>
          </p:cNvSpPr>
          <p:nvPr>
            <p:ph type="sldNum" sz="quarter" idx="12"/>
          </p:nvPr>
        </p:nvSpPr>
        <p:spPr/>
        <p:txBody>
          <a:bodyPr/>
          <a:lstStyle/>
          <a:p>
            <a:pPr>
              <a:spcAft>
                <a:spcPts val="600"/>
              </a:spcAft>
            </a:pPr>
            <a:fld id="{CC057153-B650-4DEB-B370-79DDCFDCE934}" type="slidenum">
              <a:rPr lang="en-US" dirty="0"/>
              <a:pPr>
                <a:spcAft>
                  <a:spcPts val="600"/>
                </a:spcAft>
              </a:pPr>
              <a:t>11</a:t>
            </a:fld>
            <a:endParaRPr lang="en-US"/>
          </a:p>
        </p:txBody>
      </p:sp>
      <p:sp>
        <p:nvSpPr>
          <p:cNvPr id="9" name="CuadroTexto 8">
            <a:extLst>
              <a:ext uri="{FF2B5EF4-FFF2-40B4-BE49-F238E27FC236}">
                <a16:creationId xmlns:a16="http://schemas.microsoft.com/office/drawing/2014/main" id="{6FEDD765-FC68-FD49-E4B1-49F63B1FCD0C}"/>
              </a:ext>
            </a:extLst>
          </p:cNvPr>
          <p:cNvSpPr txBox="1"/>
          <p:nvPr/>
        </p:nvSpPr>
        <p:spPr>
          <a:xfrm>
            <a:off x="3648364" y="5715000"/>
            <a:ext cx="80356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6000" b="1">
                <a:solidFill>
                  <a:schemeClr val="bg1"/>
                </a:solidFill>
              </a:rPr>
              <a:t>THANK YOU</a:t>
            </a:r>
          </a:p>
        </p:txBody>
      </p:sp>
    </p:spTree>
    <p:extLst>
      <p:ext uri="{BB962C8B-B14F-4D97-AF65-F5344CB8AC3E}">
        <p14:creationId xmlns:p14="http://schemas.microsoft.com/office/powerpoint/2010/main" val="3017275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BA15-55A3-30DA-C482-90DA0596C090}"/>
              </a:ext>
            </a:extLst>
          </p:cNvPr>
          <p:cNvSpPr>
            <a:spLocks noGrp="1"/>
          </p:cNvSpPr>
          <p:nvPr>
            <p:ph type="title"/>
          </p:nvPr>
        </p:nvSpPr>
        <p:spPr>
          <a:xfrm>
            <a:off x="5244619" y="978408"/>
            <a:ext cx="4745736" cy="1463040"/>
          </a:xfrm>
        </p:spPr>
        <p:txBody>
          <a:bodyPr vert="horz" lIns="91440" tIns="45720" rIns="91440" bIns="45720" rtlCol="0" anchor="t">
            <a:normAutofit/>
          </a:bodyPr>
          <a:lstStyle/>
          <a:p>
            <a:r>
              <a:rPr lang="en-US" b="1" kern="1200">
                <a:solidFill>
                  <a:srgbClr val="002060"/>
                </a:solidFill>
                <a:latin typeface="+mj-lt"/>
                <a:ea typeface="+mj-ea"/>
                <a:cs typeface="+mj-cs"/>
              </a:rPr>
              <a:t>Agenda Items</a:t>
            </a:r>
          </a:p>
        </p:txBody>
      </p:sp>
      <p:sp>
        <p:nvSpPr>
          <p:cNvPr id="4" name="Content Placeholder 3">
            <a:extLst>
              <a:ext uri="{FF2B5EF4-FFF2-40B4-BE49-F238E27FC236}">
                <a16:creationId xmlns:a16="http://schemas.microsoft.com/office/drawing/2014/main" id="{CEE7BFF9-EA74-D812-6ABA-82F7082B0C43}"/>
              </a:ext>
            </a:extLst>
          </p:cNvPr>
          <p:cNvSpPr>
            <a:spLocks noGrp="1"/>
          </p:cNvSpPr>
          <p:nvPr>
            <p:ph sz="half" idx="1"/>
            <p:extLst>
              <p:ext uri="{E7BDC344-281C-4309-B0C6-D0EE65EED2A8}">
                <p202:designPr xmlns:p202="http://schemas.microsoft.com/office/powerpoint/2020/02/main">
                  <p202:designTagLst>
                    <p202:designTag name="ARCH:1:CLS" val="BulletedText"/>
                  </p202:designTagLst>
                </p202:designPr>
              </p:ext>
            </p:extLst>
          </p:nvPr>
        </p:nvSpPr>
        <p:spPr>
          <a:xfrm>
            <a:off x="5244619" y="2079808"/>
            <a:ext cx="4672584" cy="3767328"/>
          </a:xfrm>
        </p:spPr>
        <p:txBody>
          <a:bodyPr vert="horz" lIns="91440" tIns="45720" rIns="91440" bIns="45720" rtlCol="0" anchor="t">
            <a:normAutofit/>
          </a:bodyPr>
          <a:lstStyle/>
          <a:p>
            <a:pPr>
              <a:lnSpc>
                <a:spcPct val="100000"/>
              </a:lnSpc>
            </a:pPr>
            <a:r>
              <a:rPr lang="en-US" sz="1700"/>
              <a:t>Overview</a:t>
            </a:r>
          </a:p>
          <a:p>
            <a:pPr>
              <a:lnSpc>
                <a:spcPct val="100000"/>
              </a:lnSpc>
            </a:pPr>
            <a:r>
              <a:rPr lang="en-US" sz="1700"/>
              <a:t>The Problem of Wildfires</a:t>
            </a:r>
          </a:p>
          <a:p>
            <a:pPr>
              <a:lnSpc>
                <a:spcPct val="100000"/>
              </a:lnSpc>
            </a:pPr>
            <a:r>
              <a:rPr lang="en-US" sz="1700"/>
              <a:t>Our Solution</a:t>
            </a:r>
          </a:p>
          <a:p>
            <a:pPr>
              <a:lnSpc>
                <a:spcPct val="100000"/>
              </a:lnSpc>
            </a:pPr>
            <a:r>
              <a:rPr lang="en-US" sz="1700"/>
              <a:t>Technology Stack</a:t>
            </a:r>
          </a:p>
          <a:p>
            <a:pPr>
              <a:lnSpc>
                <a:spcPct val="100000"/>
              </a:lnSpc>
            </a:pPr>
            <a:r>
              <a:rPr lang="en-US" sz="1700"/>
              <a:t>Key Capabilities</a:t>
            </a:r>
          </a:p>
          <a:p>
            <a:pPr>
              <a:lnSpc>
                <a:spcPct val="100000"/>
              </a:lnSpc>
            </a:pPr>
            <a:r>
              <a:rPr lang="en-US" sz="1700"/>
              <a:t>Impact on Communities</a:t>
            </a:r>
          </a:p>
          <a:p>
            <a:pPr>
              <a:lnSpc>
                <a:spcPct val="100000"/>
              </a:lnSpc>
            </a:pPr>
            <a:r>
              <a:rPr lang="en-US" sz="1700"/>
              <a:t>Responsible AI Commitment</a:t>
            </a:r>
          </a:p>
        </p:txBody>
      </p:sp>
      <p:pic>
        <p:nvPicPr>
          <p:cNvPr id="8" name="Imagen 7" descr="Logotipo&#10;&#10;El contenido generado por IA puede ser incorrecto.">
            <a:extLst>
              <a:ext uri="{FF2B5EF4-FFF2-40B4-BE49-F238E27FC236}">
                <a16:creationId xmlns:a16="http://schemas.microsoft.com/office/drawing/2014/main" id="{7CBF3F0E-44B6-A0AB-4C4B-E3537A00D97B}"/>
              </a:ext>
            </a:extLst>
          </p:cNvPr>
          <p:cNvPicPr>
            <a:picLocks noChangeAspect="1"/>
          </p:cNvPicPr>
          <p:nvPr/>
        </p:nvPicPr>
        <p:blipFill>
          <a:blip r:embed="rId3"/>
          <a:stretch>
            <a:fillRect/>
          </a:stretch>
        </p:blipFill>
        <p:spPr>
          <a:xfrm>
            <a:off x="10462053" y="113269"/>
            <a:ext cx="1729947" cy="1729947"/>
          </a:xfrm>
          <a:prstGeom prst="rect">
            <a:avLst/>
          </a:prstGeom>
        </p:spPr>
      </p:pic>
      <p:pic>
        <p:nvPicPr>
          <p:cNvPr id="9" name="Imagen 8">
            <a:extLst>
              <a:ext uri="{FF2B5EF4-FFF2-40B4-BE49-F238E27FC236}">
                <a16:creationId xmlns:a16="http://schemas.microsoft.com/office/drawing/2014/main" id="{1ADD99E2-BC19-2CA0-B793-E1391D62EB67}"/>
              </a:ext>
            </a:extLst>
          </p:cNvPr>
          <p:cNvPicPr>
            <a:picLocks noChangeAspect="1"/>
          </p:cNvPicPr>
          <p:nvPr/>
        </p:nvPicPr>
        <p:blipFill>
          <a:blip r:embed="rId4"/>
          <a:stretch>
            <a:fillRect/>
          </a:stretch>
        </p:blipFill>
        <p:spPr>
          <a:xfrm>
            <a:off x="0" y="0"/>
            <a:ext cx="4572000" cy="6858000"/>
          </a:xfrm>
          <a:prstGeom prst="rect">
            <a:avLst/>
          </a:prstGeom>
        </p:spPr>
      </p:pic>
    </p:spTree>
    <p:extLst>
      <p:ext uri="{BB962C8B-B14F-4D97-AF65-F5344CB8AC3E}">
        <p14:creationId xmlns:p14="http://schemas.microsoft.com/office/powerpoint/2010/main" val="74961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25BF-DE28-90CD-2DE3-3C9D6A43A9D9}"/>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rgbClr val="002060"/>
                </a:solidFill>
                <a:latin typeface="+mj-lt"/>
                <a:ea typeface="+mj-ea"/>
                <a:cs typeface="+mj-cs"/>
              </a:rPr>
              <a:t>Overview of Tohil</a:t>
            </a:r>
          </a:p>
        </p:txBody>
      </p:sp>
      <p:sp>
        <p:nvSpPr>
          <p:cNvPr id="4" name="Content Placeholder 3">
            <a:extLst>
              <a:ext uri="{FF2B5EF4-FFF2-40B4-BE49-F238E27FC236}">
                <a16:creationId xmlns:a16="http://schemas.microsoft.com/office/drawing/2014/main" id="{4B1A1894-8026-F1E1-2487-2ED20396F7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5884580" cy="3767328"/>
          </a:xfrm>
        </p:spPr>
        <p:txBody>
          <a:bodyPr vert="horz" lIns="91440" tIns="45720" rIns="91440" bIns="45720" rtlCol="0" anchor="t">
            <a:normAutofit lnSpcReduction="10000"/>
          </a:bodyPr>
          <a:lstStyle/>
          <a:p>
            <a:pPr marL="0" indent="0">
              <a:spcBef>
                <a:spcPts val="2500"/>
              </a:spcBef>
              <a:buFont typeface="Arial" panose="020B0604020202020204" pitchFamily="34" charset="0"/>
              <a:buNone/>
            </a:pPr>
            <a:r>
              <a:rPr lang="es-ES" sz="1600" b="1" dirty="0"/>
              <a:t>Mayan </a:t>
            </a:r>
            <a:r>
              <a:rPr lang="es-ES" sz="1600" b="1" dirty="0" err="1"/>
              <a:t>God</a:t>
            </a:r>
            <a:r>
              <a:rPr lang="es-ES" sz="1600" b="1" dirty="0"/>
              <a:t> </a:t>
            </a:r>
            <a:r>
              <a:rPr lang="es-ES" sz="1600" b="1" dirty="0" err="1"/>
              <a:t>of</a:t>
            </a:r>
            <a:r>
              <a:rPr lang="es-ES" sz="1600" b="1" dirty="0"/>
              <a:t> </a:t>
            </a:r>
            <a:r>
              <a:rPr lang="es-ES" sz="1600" b="1" dirty="0" err="1"/>
              <a:t>Fire</a:t>
            </a:r>
            <a:endParaRPr lang="es-ES" sz="1600" b="1" dirty="0"/>
          </a:p>
          <a:p>
            <a:pPr marL="0" lvl="1" indent="0">
              <a:buNone/>
            </a:pPr>
            <a:r>
              <a:rPr lang="es-ES" sz="1600" b="1" dirty="0" err="1"/>
              <a:t>Tohil</a:t>
            </a:r>
            <a:r>
              <a:rPr lang="es-ES" sz="1600" b="1" dirty="0"/>
              <a:t> </a:t>
            </a:r>
            <a:r>
              <a:rPr lang="es-ES" sz="1600" dirty="0"/>
              <a:t>- </a:t>
            </a:r>
            <a:r>
              <a:rPr lang="es-ES" sz="1600" dirty="0" err="1"/>
              <a:t>Wildfire</a:t>
            </a:r>
            <a:r>
              <a:rPr lang="es-ES" sz="1600" dirty="0"/>
              <a:t> </a:t>
            </a:r>
            <a:r>
              <a:rPr lang="es-ES" sz="1600" dirty="0" err="1"/>
              <a:t>intelligence</a:t>
            </a:r>
            <a:r>
              <a:rPr lang="es-ES" sz="1600" dirty="0"/>
              <a:t> </a:t>
            </a:r>
            <a:r>
              <a:rPr lang="es-ES" sz="1600" dirty="0" err="1"/>
              <a:t>system</a:t>
            </a:r>
            <a:r>
              <a:rPr lang="es-ES" sz="1600" dirty="0"/>
              <a:t> </a:t>
            </a:r>
            <a:r>
              <a:rPr lang="es-ES" sz="1600" dirty="0" err="1"/>
              <a:t>Named</a:t>
            </a:r>
            <a:r>
              <a:rPr lang="es-ES" sz="1600" dirty="0"/>
              <a:t> after </a:t>
            </a:r>
            <a:r>
              <a:rPr lang="es-ES" sz="1600" dirty="0" err="1"/>
              <a:t>the</a:t>
            </a:r>
            <a:r>
              <a:rPr lang="es-ES" sz="1600" dirty="0"/>
              <a:t> Mayan </a:t>
            </a:r>
            <a:r>
              <a:rPr lang="es-ES" sz="1600" dirty="0" err="1"/>
              <a:t>god</a:t>
            </a:r>
            <a:r>
              <a:rPr lang="es-ES" sz="1600" dirty="0"/>
              <a:t> </a:t>
            </a:r>
            <a:r>
              <a:rPr lang="es-ES" sz="1600" dirty="0" err="1"/>
              <a:t>of</a:t>
            </a:r>
            <a:r>
              <a:rPr lang="es-ES" sz="1600" dirty="0"/>
              <a:t> </a:t>
            </a:r>
            <a:r>
              <a:rPr lang="es-ES" sz="1600" dirty="0" err="1"/>
              <a:t>fire</a:t>
            </a:r>
            <a:r>
              <a:rPr lang="es-ES" sz="1600" dirty="0"/>
              <a:t> </a:t>
            </a:r>
            <a:r>
              <a:rPr lang="es-ES" sz="1600" dirty="0" err="1"/>
              <a:t>symbolizes</a:t>
            </a:r>
            <a:r>
              <a:rPr lang="es-ES" sz="1600" dirty="0"/>
              <a:t> </a:t>
            </a:r>
            <a:r>
              <a:rPr lang="es-ES" sz="1600" dirty="0" err="1"/>
              <a:t>both</a:t>
            </a:r>
            <a:r>
              <a:rPr lang="es-ES" sz="1600" dirty="0"/>
              <a:t> </a:t>
            </a:r>
            <a:r>
              <a:rPr lang="es-ES" sz="1600" dirty="0" err="1"/>
              <a:t>the</a:t>
            </a:r>
            <a:r>
              <a:rPr lang="es-ES" sz="1600" dirty="0"/>
              <a:t> </a:t>
            </a:r>
            <a:r>
              <a:rPr lang="es-ES" sz="1600" dirty="0" err="1"/>
              <a:t>life-giving</a:t>
            </a:r>
            <a:r>
              <a:rPr lang="es-ES" sz="1600" dirty="0"/>
              <a:t> </a:t>
            </a:r>
            <a:r>
              <a:rPr lang="es-ES" sz="1600" dirty="0" err="1"/>
              <a:t>warmth</a:t>
            </a:r>
            <a:r>
              <a:rPr lang="es-ES" sz="1600" dirty="0"/>
              <a:t> </a:t>
            </a:r>
            <a:r>
              <a:rPr lang="es-ES" sz="1600" dirty="0" err="1"/>
              <a:t>that</a:t>
            </a:r>
            <a:r>
              <a:rPr lang="es-ES" sz="1600" dirty="0"/>
              <a:t> </a:t>
            </a:r>
            <a:r>
              <a:rPr lang="es-ES" sz="1600" dirty="0" err="1"/>
              <a:t>sustained</a:t>
            </a:r>
            <a:r>
              <a:rPr lang="es-ES" sz="1600" dirty="0"/>
              <a:t> </a:t>
            </a:r>
            <a:r>
              <a:rPr lang="es-ES" sz="1600" dirty="0" err="1"/>
              <a:t>ancient</a:t>
            </a:r>
            <a:r>
              <a:rPr lang="es-ES" sz="1600" dirty="0"/>
              <a:t> </a:t>
            </a:r>
            <a:r>
              <a:rPr lang="es-ES" sz="1600" dirty="0" err="1"/>
              <a:t>civilizations</a:t>
            </a:r>
            <a:r>
              <a:rPr lang="es-ES" sz="1600" dirty="0"/>
              <a:t> and </a:t>
            </a:r>
            <a:r>
              <a:rPr lang="es-ES" sz="1600" dirty="0" err="1"/>
              <a:t>the</a:t>
            </a:r>
            <a:r>
              <a:rPr lang="es-ES" sz="1600" dirty="0"/>
              <a:t> destructive </a:t>
            </a:r>
            <a:r>
              <a:rPr lang="es-ES" sz="1600" dirty="0" err="1"/>
              <a:t>force</a:t>
            </a:r>
            <a:r>
              <a:rPr lang="es-ES" sz="1600" dirty="0"/>
              <a:t> </a:t>
            </a:r>
            <a:r>
              <a:rPr lang="es-ES" sz="1600" dirty="0" err="1"/>
              <a:t>that</a:t>
            </a:r>
            <a:r>
              <a:rPr lang="es-ES" sz="1600" dirty="0"/>
              <a:t> </a:t>
            </a:r>
            <a:r>
              <a:rPr lang="es-ES" sz="1600" dirty="0" err="1"/>
              <a:t>demands</a:t>
            </a:r>
            <a:r>
              <a:rPr lang="es-ES" sz="1600" dirty="0"/>
              <a:t> </a:t>
            </a:r>
            <a:r>
              <a:rPr lang="es-ES" sz="1600" dirty="0" err="1"/>
              <a:t>respect</a:t>
            </a:r>
            <a:r>
              <a:rPr lang="es-ES" sz="1600" dirty="0"/>
              <a:t>. </a:t>
            </a:r>
            <a:r>
              <a:rPr lang="es-ES" sz="1600" dirty="0" err="1"/>
              <a:t>Our</a:t>
            </a:r>
            <a:r>
              <a:rPr lang="es-ES" sz="1600" dirty="0"/>
              <a:t> </a:t>
            </a:r>
            <a:r>
              <a:rPr lang="es-ES" sz="1600" dirty="0" err="1"/>
              <a:t>platform</a:t>
            </a:r>
            <a:r>
              <a:rPr lang="es-ES" sz="1600" dirty="0"/>
              <a:t> embraces </a:t>
            </a:r>
            <a:r>
              <a:rPr lang="es-ES" sz="1600" dirty="0" err="1"/>
              <a:t>this</a:t>
            </a:r>
            <a:r>
              <a:rPr lang="es-ES" sz="1600" dirty="0"/>
              <a:t> </a:t>
            </a:r>
            <a:r>
              <a:rPr lang="es-ES" sz="1600" dirty="0" err="1"/>
              <a:t>duality</a:t>
            </a:r>
            <a:r>
              <a:rPr lang="es-ES" sz="1600" dirty="0"/>
              <a:t>, </a:t>
            </a:r>
            <a:r>
              <a:rPr lang="es-ES" sz="1600" dirty="0" err="1"/>
              <a:t>creating</a:t>
            </a:r>
            <a:r>
              <a:rPr lang="es-ES" sz="1600" dirty="0"/>
              <a:t> a digital </a:t>
            </a:r>
            <a:r>
              <a:rPr lang="es-ES" sz="1600" dirty="0" err="1"/>
              <a:t>ecosystem</a:t>
            </a:r>
            <a:r>
              <a:rPr lang="es-ES" sz="1600" dirty="0"/>
              <a:t> </a:t>
            </a:r>
            <a:r>
              <a:rPr lang="es-ES" sz="1600" dirty="0" err="1"/>
              <a:t>that</a:t>
            </a:r>
            <a:r>
              <a:rPr lang="es-ES" sz="1600" dirty="0"/>
              <a:t> </a:t>
            </a:r>
            <a:r>
              <a:rPr lang="es-ES" sz="1600" dirty="0" err="1"/>
              <a:t>alerts</a:t>
            </a:r>
            <a:r>
              <a:rPr lang="es-ES" sz="1600" dirty="0"/>
              <a:t> </a:t>
            </a:r>
            <a:r>
              <a:rPr lang="es-ES" sz="1600" dirty="0" err="1"/>
              <a:t>authorities</a:t>
            </a:r>
            <a:r>
              <a:rPr lang="es-ES" sz="1600" dirty="0"/>
              <a:t> and guides </a:t>
            </a:r>
            <a:r>
              <a:rPr lang="es-ES" sz="1600" dirty="0" err="1"/>
              <a:t>citizens</a:t>
            </a:r>
            <a:r>
              <a:rPr lang="es-ES" sz="1600" dirty="0"/>
              <a:t> </a:t>
            </a:r>
            <a:r>
              <a:rPr lang="es-ES" sz="1600" dirty="0" err="1"/>
              <a:t>during</a:t>
            </a:r>
            <a:r>
              <a:rPr lang="es-ES" sz="1600" dirty="0"/>
              <a:t> </a:t>
            </a:r>
            <a:r>
              <a:rPr lang="es-ES" sz="1600" dirty="0" err="1"/>
              <a:t>wildfire</a:t>
            </a:r>
            <a:r>
              <a:rPr lang="es-ES" sz="1600" dirty="0"/>
              <a:t> </a:t>
            </a:r>
            <a:r>
              <a:rPr lang="es-ES" sz="1600" dirty="0" err="1"/>
              <a:t>threats</a:t>
            </a:r>
            <a:r>
              <a:rPr lang="es-ES" sz="1600" dirty="0"/>
              <a:t>, </a:t>
            </a:r>
            <a:r>
              <a:rPr lang="es-ES" sz="1600" dirty="0" err="1"/>
              <a:t>helping</a:t>
            </a:r>
            <a:r>
              <a:rPr lang="es-ES" sz="1600" dirty="0"/>
              <a:t> </a:t>
            </a:r>
            <a:r>
              <a:rPr lang="es-ES" sz="1600" dirty="0" err="1"/>
              <a:t>communities</a:t>
            </a:r>
            <a:r>
              <a:rPr lang="es-ES" sz="1600" dirty="0"/>
              <a:t> </a:t>
            </a:r>
            <a:r>
              <a:rPr lang="es-ES" sz="1600" dirty="0" err="1"/>
              <a:t>act</a:t>
            </a:r>
            <a:r>
              <a:rPr lang="es-ES" sz="1600" dirty="0"/>
              <a:t> </a:t>
            </a:r>
            <a:r>
              <a:rPr lang="es-ES" sz="1600" dirty="0" err="1"/>
              <a:t>swiftly</a:t>
            </a:r>
            <a:r>
              <a:rPr lang="es-ES" sz="1600" dirty="0"/>
              <a:t> and </a:t>
            </a:r>
            <a:r>
              <a:rPr lang="es-ES" sz="1600" dirty="0" err="1"/>
              <a:t>stay</a:t>
            </a:r>
            <a:r>
              <a:rPr lang="es-ES" sz="1600" dirty="0"/>
              <a:t> </a:t>
            </a:r>
            <a:r>
              <a:rPr lang="es-ES" sz="1600" dirty="0" err="1"/>
              <a:t>safe</a:t>
            </a:r>
            <a:r>
              <a:rPr lang="es-ES" sz="1600" dirty="0"/>
              <a:t>.</a:t>
            </a:r>
          </a:p>
          <a:p>
            <a:pPr marL="0" lvl="1" indent="0">
              <a:buNone/>
            </a:pPr>
            <a:endParaRPr lang="es-ES" sz="1600" dirty="0"/>
          </a:p>
          <a:p>
            <a:pPr marL="0" lvl="1" indent="0">
              <a:buNone/>
            </a:pPr>
            <a:r>
              <a:rPr lang="es-ES" sz="1600" b="1" dirty="0" err="1"/>
              <a:t>Creators</a:t>
            </a:r>
            <a:r>
              <a:rPr lang="es-ES" sz="1600" dirty="0"/>
              <a:t>: </a:t>
            </a:r>
          </a:p>
          <a:p>
            <a:pPr marL="285750" lvl="1" indent="-285750"/>
            <a:r>
              <a:rPr lang="es-ES" sz="1600" dirty="0"/>
              <a:t>Nancy Vázquez Morales</a:t>
            </a:r>
          </a:p>
          <a:p>
            <a:pPr marL="285750" lvl="1" indent="-285750"/>
            <a:r>
              <a:rPr lang="es-ES" sz="1600" dirty="0"/>
              <a:t>Ricardo Zamudio Carbajal</a:t>
            </a:r>
          </a:p>
          <a:p>
            <a:pPr marL="0" indent="0">
              <a:spcBef>
                <a:spcPts val="2500"/>
              </a:spcBef>
              <a:buFont typeface="Arial" panose="020B0604020202020204" pitchFamily="34" charset="0"/>
              <a:buNone/>
            </a:pPr>
            <a:endParaRPr lang="es-ES" sz="1400" b="1" dirty="0"/>
          </a:p>
        </p:txBody>
      </p:sp>
      <p:pic>
        <p:nvPicPr>
          <p:cNvPr id="7" name="Imagen 6">
            <a:extLst>
              <a:ext uri="{FF2B5EF4-FFF2-40B4-BE49-F238E27FC236}">
                <a16:creationId xmlns:a16="http://schemas.microsoft.com/office/drawing/2014/main" id="{86B8D16E-4EDC-2E22-997A-49CF0239658D}"/>
              </a:ext>
            </a:extLst>
          </p:cNvPr>
          <p:cNvPicPr>
            <a:picLocks noChangeAspect="1"/>
          </p:cNvPicPr>
          <p:nvPr/>
        </p:nvPicPr>
        <p:blipFill>
          <a:blip r:embed="rId3"/>
          <a:stretch>
            <a:fillRect/>
          </a:stretch>
        </p:blipFill>
        <p:spPr>
          <a:xfrm>
            <a:off x="6302248" y="2206851"/>
            <a:ext cx="5370576" cy="3580384"/>
          </a:xfrm>
          <a:prstGeom prst="rect">
            <a:avLst/>
          </a:prstGeom>
        </p:spPr>
      </p:pic>
      <p:pic>
        <p:nvPicPr>
          <p:cNvPr id="5" name="Imagen 4" descr="Logotipo&#10;&#10;El contenido generado por IA puede ser incorrecto.">
            <a:extLst>
              <a:ext uri="{FF2B5EF4-FFF2-40B4-BE49-F238E27FC236}">
                <a16:creationId xmlns:a16="http://schemas.microsoft.com/office/drawing/2014/main" id="{45AB9D5B-5F90-DF75-FDD2-67A3CBA6D0D9}"/>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1475754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4EB1-98B6-14C6-2E46-1B14AF8BC8C6}"/>
              </a:ext>
            </a:extLst>
          </p:cNvPr>
          <p:cNvSpPr>
            <a:spLocks noGrp="1"/>
          </p:cNvSpPr>
          <p:nvPr>
            <p:ph type="title"/>
          </p:nvPr>
        </p:nvSpPr>
        <p:spPr/>
        <p:txBody>
          <a:bodyPr vert="horz" lIns="91440" tIns="45720" rIns="91440" bIns="45720" rtlCol="0" anchor="t">
            <a:normAutofit/>
          </a:bodyPr>
          <a:lstStyle/>
          <a:p>
            <a:r>
              <a:rPr lang="en-US" b="1" kern="1200">
                <a:solidFill>
                  <a:srgbClr val="002060"/>
                </a:solidFill>
              </a:rPr>
              <a:t>Global Increase in Wildfires</a:t>
            </a:r>
          </a:p>
        </p:txBody>
      </p:sp>
      <p:pic>
        <p:nvPicPr>
          <p:cNvPr id="5" name="Content Placeholder 4" descr="Huge Forest Fire in Red Pine Forests">
            <a:extLst>
              <a:ext uri="{FF2B5EF4-FFF2-40B4-BE49-F238E27FC236}">
                <a16:creationId xmlns:a16="http://schemas.microsoft.com/office/drawing/2014/main" id="{0BB7FF65-7604-4AF0-86D7-83DFCE34B510}"/>
              </a:ext>
            </a:extLst>
          </p:cNvPr>
          <p:cNvPicPr>
            <a:picLocks noGrp="1" noChangeAspect="1"/>
          </p:cNvPicPr>
          <p:nvPr>
            <p:ph sz="half" idx="1"/>
          </p:nvPr>
        </p:nvPicPr>
        <p:blipFill>
          <a:blip r:embed="rId3"/>
          <a:stretch>
            <a:fillRect/>
          </a:stretch>
        </p:blipFill>
        <p:spPr>
          <a:xfrm>
            <a:off x="612775" y="2274516"/>
            <a:ext cx="5181600" cy="3453556"/>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21EBF620-F697-17D8-9A65-B8F6347921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16362" y="1846219"/>
            <a:ext cx="5006547" cy="4330744"/>
          </a:xfrm>
        </p:spPr>
        <p:txBody>
          <a:bodyPr vert="horz" lIns="91440" tIns="45720" rIns="91440" bIns="45720" rtlCol="0" anchor="t">
            <a:normAutofit/>
          </a:bodyPr>
          <a:lstStyle/>
          <a:p>
            <a:pPr marL="0" indent="0">
              <a:spcBef>
                <a:spcPts val="2500"/>
              </a:spcBef>
              <a:buFont typeface="Arial" panose="020B0604020202020204" pitchFamily="34" charset="0"/>
              <a:buNone/>
            </a:pPr>
            <a:r>
              <a:rPr lang="es-ES" sz="1300" b="1"/>
              <a:t>Surge in </a:t>
            </a:r>
            <a:r>
              <a:rPr lang="es-ES" sz="1300" b="1" err="1"/>
              <a:t>Wildfire</a:t>
            </a:r>
            <a:r>
              <a:rPr lang="es-ES" sz="1300" b="1"/>
              <a:t> </a:t>
            </a:r>
            <a:r>
              <a:rPr lang="es-ES" sz="1300" b="1" err="1"/>
              <a:t>Incidents</a:t>
            </a:r>
            <a:endParaRPr lang="es-ES" sz="1300" b="1"/>
          </a:p>
          <a:p>
            <a:pPr marL="0" lvl="1" indent="0">
              <a:buFont typeface="Arial" panose="020B0604020202020204" pitchFamily="34" charset="0"/>
              <a:buNone/>
            </a:pPr>
            <a:r>
              <a:rPr lang="es-ES" sz="1300" err="1"/>
              <a:t>The</a:t>
            </a:r>
            <a:r>
              <a:rPr lang="es-ES" sz="1300"/>
              <a:t> </a:t>
            </a:r>
            <a:r>
              <a:rPr lang="es-ES" sz="1300" err="1"/>
              <a:t>frequency</a:t>
            </a:r>
            <a:r>
              <a:rPr lang="es-ES" sz="1300"/>
              <a:t> </a:t>
            </a:r>
            <a:r>
              <a:rPr lang="es-ES" sz="1300" err="1"/>
              <a:t>of</a:t>
            </a:r>
            <a:r>
              <a:rPr lang="es-ES" sz="1300"/>
              <a:t> </a:t>
            </a:r>
            <a:r>
              <a:rPr lang="es-ES" sz="1300" err="1"/>
              <a:t>wildfires</a:t>
            </a:r>
            <a:r>
              <a:rPr lang="es-ES" sz="1300"/>
              <a:t> has </a:t>
            </a:r>
            <a:r>
              <a:rPr lang="es-ES" sz="1300" err="1"/>
              <a:t>dramatically</a:t>
            </a:r>
            <a:r>
              <a:rPr lang="es-ES" sz="1300"/>
              <a:t> </a:t>
            </a:r>
            <a:r>
              <a:rPr lang="es-ES" sz="1300" err="1"/>
              <a:t>increased</a:t>
            </a:r>
            <a:r>
              <a:rPr lang="es-ES" sz="1300"/>
              <a:t> in </a:t>
            </a:r>
            <a:r>
              <a:rPr lang="es-ES" sz="1300" err="1"/>
              <a:t>recent</a:t>
            </a:r>
            <a:r>
              <a:rPr lang="es-ES" sz="1300"/>
              <a:t> </a:t>
            </a:r>
            <a:r>
              <a:rPr lang="es-ES" sz="1300" err="1"/>
              <a:t>years</a:t>
            </a:r>
            <a:r>
              <a:rPr lang="es-ES" sz="1300"/>
              <a:t>, </a:t>
            </a:r>
            <a:r>
              <a:rPr lang="es-ES" sz="1300" err="1"/>
              <a:t>impacting</a:t>
            </a:r>
            <a:r>
              <a:rPr lang="es-ES" sz="1300"/>
              <a:t> </a:t>
            </a:r>
            <a:r>
              <a:rPr lang="es-ES" sz="1300" err="1"/>
              <a:t>ecosystems</a:t>
            </a:r>
            <a:r>
              <a:rPr lang="es-ES" sz="1300"/>
              <a:t> and </a:t>
            </a:r>
            <a:r>
              <a:rPr lang="es-ES" sz="1300" err="1"/>
              <a:t>communities</a:t>
            </a:r>
            <a:r>
              <a:rPr lang="es-ES" sz="1300"/>
              <a:t> </a:t>
            </a:r>
            <a:r>
              <a:rPr lang="es-ES" sz="1300" err="1"/>
              <a:t>across</a:t>
            </a:r>
            <a:r>
              <a:rPr lang="es-ES" sz="1300"/>
              <a:t> </a:t>
            </a:r>
            <a:r>
              <a:rPr lang="es-ES" sz="1300" err="1"/>
              <a:t>the</a:t>
            </a:r>
            <a:r>
              <a:rPr lang="es-ES" sz="1300"/>
              <a:t> </a:t>
            </a:r>
            <a:r>
              <a:rPr lang="es-ES" sz="1300" err="1"/>
              <a:t>globe</a:t>
            </a:r>
            <a:r>
              <a:rPr lang="es-ES" sz="1300"/>
              <a:t>.</a:t>
            </a:r>
          </a:p>
          <a:p>
            <a:pPr marL="0" indent="0">
              <a:spcBef>
                <a:spcPts val="2500"/>
              </a:spcBef>
              <a:buNone/>
            </a:pPr>
            <a:r>
              <a:rPr lang="es-ES" sz="1300" err="1"/>
              <a:t>Wildfires</a:t>
            </a:r>
            <a:r>
              <a:rPr lang="es-ES" sz="1300"/>
              <a:t> </a:t>
            </a:r>
            <a:r>
              <a:rPr lang="es-ES" sz="1300" err="1"/>
              <a:t>have</a:t>
            </a:r>
            <a:r>
              <a:rPr lang="es-ES" sz="1300"/>
              <a:t> </a:t>
            </a:r>
            <a:r>
              <a:rPr lang="es-ES" sz="1300" err="1"/>
              <a:t>escalated</a:t>
            </a:r>
            <a:r>
              <a:rPr lang="es-ES" sz="1300"/>
              <a:t> </a:t>
            </a:r>
            <a:r>
              <a:rPr lang="es-ES" sz="1300" err="1"/>
              <a:t>significantly</a:t>
            </a:r>
            <a:r>
              <a:rPr lang="es-ES" sz="1300"/>
              <a:t> </a:t>
            </a:r>
            <a:r>
              <a:rPr lang="es-ES" sz="1300" err="1"/>
              <a:t>worldwide</a:t>
            </a:r>
            <a:r>
              <a:rPr lang="es-ES" sz="1300"/>
              <a:t>, </a:t>
            </a:r>
            <a:r>
              <a:rPr lang="es-ES" sz="1300" err="1"/>
              <a:t>fueled</a:t>
            </a:r>
            <a:r>
              <a:rPr lang="es-ES" sz="1300"/>
              <a:t> </a:t>
            </a:r>
            <a:r>
              <a:rPr lang="es-ES" sz="1300" err="1"/>
              <a:t>by</a:t>
            </a:r>
            <a:r>
              <a:rPr lang="es-ES" sz="1300"/>
              <a:t> </a:t>
            </a:r>
            <a:r>
              <a:rPr lang="es-ES" sz="1300" err="1"/>
              <a:t>climate</a:t>
            </a:r>
            <a:r>
              <a:rPr lang="es-ES" sz="1300"/>
              <a:t> </a:t>
            </a:r>
            <a:r>
              <a:rPr lang="es-ES" sz="1300" err="1"/>
              <a:t>change</a:t>
            </a:r>
            <a:r>
              <a:rPr lang="es-ES" sz="1300"/>
              <a:t> and </a:t>
            </a:r>
            <a:r>
              <a:rPr lang="es-ES" sz="1300" err="1"/>
              <a:t>urban</a:t>
            </a:r>
            <a:r>
              <a:rPr lang="es-ES" sz="1300"/>
              <a:t> </a:t>
            </a:r>
            <a:r>
              <a:rPr lang="es-ES" sz="1300" err="1"/>
              <a:t>expansion</a:t>
            </a:r>
            <a:r>
              <a:rPr lang="es-ES" sz="1300"/>
              <a:t>.</a:t>
            </a:r>
            <a:r>
              <a:rPr lang="es-ES" sz="1300" b="1"/>
              <a:t> </a:t>
            </a:r>
            <a:r>
              <a:rPr lang="es-ES" sz="1300" b="1" err="1"/>
              <a:t>Each</a:t>
            </a:r>
            <a:r>
              <a:rPr lang="es-ES" sz="1300" b="1"/>
              <a:t> </a:t>
            </a:r>
            <a:r>
              <a:rPr lang="es-ES" sz="1300" b="1" err="1"/>
              <a:t>year</a:t>
            </a:r>
            <a:r>
              <a:rPr lang="es-ES" sz="1300" b="1"/>
              <a:t>, </a:t>
            </a:r>
            <a:r>
              <a:rPr lang="es-ES" sz="1300" b="1" err="1"/>
              <a:t>the</a:t>
            </a:r>
            <a:r>
              <a:rPr lang="es-ES" sz="1300" b="1"/>
              <a:t> US faces </a:t>
            </a:r>
            <a:r>
              <a:rPr lang="es-ES" sz="1300" b="1" err="1"/>
              <a:t>catastrophic</a:t>
            </a:r>
            <a:r>
              <a:rPr lang="es-ES" sz="1300" b="1"/>
              <a:t> </a:t>
            </a:r>
            <a:r>
              <a:rPr lang="es-ES" sz="1300" b="1" err="1"/>
              <a:t>losses</a:t>
            </a:r>
            <a:r>
              <a:rPr lang="es-ES" sz="1300" b="1"/>
              <a:t> </a:t>
            </a:r>
            <a:r>
              <a:rPr lang="es-ES" sz="1300" b="1" err="1"/>
              <a:t>with</a:t>
            </a:r>
            <a:r>
              <a:rPr lang="es-ES" sz="1300" b="1"/>
              <a:t> </a:t>
            </a:r>
            <a:r>
              <a:rPr lang="es-ES" sz="1300" b="1" err="1"/>
              <a:t>over</a:t>
            </a:r>
            <a:r>
              <a:rPr lang="es-ES" sz="1300" b="1"/>
              <a:t> 10 </a:t>
            </a:r>
            <a:r>
              <a:rPr lang="es-ES" sz="1300" b="1" err="1"/>
              <a:t>million</a:t>
            </a:r>
            <a:r>
              <a:rPr lang="es-ES" sz="1300" b="1"/>
              <a:t> acres </a:t>
            </a:r>
            <a:r>
              <a:rPr lang="es-ES" sz="1300" b="1" err="1"/>
              <a:t>burned</a:t>
            </a:r>
            <a:r>
              <a:rPr lang="es-ES" sz="1300"/>
              <a:t>, </a:t>
            </a:r>
            <a:r>
              <a:rPr lang="es-ES" sz="1300" err="1"/>
              <a:t>causing</a:t>
            </a:r>
            <a:r>
              <a:rPr lang="es-ES" sz="1300"/>
              <a:t> </a:t>
            </a:r>
            <a:r>
              <a:rPr lang="es-ES" sz="1300" err="1"/>
              <a:t>substantial</a:t>
            </a:r>
            <a:r>
              <a:rPr lang="es-ES" sz="1300"/>
              <a:t> </a:t>
            </a:r>
            <a:r>
              <a:rPr lang="es-ES" sz="1300" err="1"/>
              <a:t>economic</a:t>
            </a:r>
            <a:r>
              <a:rPr lang="es-ES" sz="1300"/>
              <a:t> </a:t>
            </a:r>
            <a:r>
              <a:rPr lang="es-ES" sz="1300" err="1"/>
              <a:t>damage</a:t>
            </a:r>
            <a:r>
              <a:rPr lang="es-ES" sz="1300"/>
              <a:t> </a:t>
            </a:r>
            <a:r>
              <a:rPr lang="es-ES" sz="1300" err="1"/>
              <a:t>exceeding</a:t>
            </a:r>
            <a:r>
              <a:rPr lang="es-ES" sz="1300"/>
              <a:t> $20 </a:t>
            </a:r>
            <a:r>
              <a:rPr lang="es-ES" sz="1300" err="1"/>
              <a:t>billion</a:t>
            </a:r>
            <a:r>
              <a:rPr lang="es-ES" sz="1300"/>
              <a:t> </a:t>
            </a:r>
            <a:r>
              <a:rPr lang="es-ES" sz="1300" err="1"/>
              <a:t>annually</a:t>
            </a:r>
            <a:r>
              <a:rPr lang="es-ES" sz="1300"/>
              <a:t> in California alone. </a:t>
            </a:r>
            <a:r>
              <a:rPr lang="es-ES" sz="1300" err="1"/>
              <a:t>Communities</a:t>
            </a:r>
            <a:r>
              <a:rPr lang="es-ES" sz="1300"/>
              <a:t> </a:t>
            </a:r>
            <a:r>
              <a:rPr lang="es-ES" sz="1300" err="1"/>
              <a:t>urgently</a:t>
            </a:r>
            <a:r>
              <a:rPr lang="es-ES" sz="1300"/>
              <a:t> </a:t>
            </a:r>
            <a:r>
              <a:rPr lang="es-ES" sz="1300" err="1"/>
              <a:t>need</a:t>
            </a:r>
            <a:r>
              <a:rPr lang="es-ES" sz="1300"/>
              <a:t> </a:t>
            </a:r>
            <a:r>
              <a:rPr lang="es-ES" sz="1300" err="1"/>
              <a:t>smarter</a:t>
            </a:r>
            <a:r>
              <a:rPr lang="es-ES" sz="1300"/>
              <a:t>, </a:t>
            </a:r>
            <a:r>
              <a:rPr lang="es-ES" sz="1300" err="1"/>
              <a:t>quicker</a:t>
            </a:r>
            <a:r>
              <a:rPr lang="es-ES" sz="1300"/>
              <a:t>, and more </a:t>
            </a:r>
            <a:r>
              <a:rPr lang="es-ES" sz="1300" err="1"/>
              <a:t>accurate</a:t>
            </a:r>
            <a:r>
              <a:rPr lang="es-ES" sz="1300"/>
              <a:t> </a:t>
            </a:r>
            <a:r>
              <a:rPr lang="es-ES" sz="1300" err="1"/>
              <a:t>tools</a:t>
            </a:r>
            <a:r>
              <a:rPr lang="es-ES" sz="1300"/>
              <a:t> </a:t>
            </a:r>
            <a:r>
              <a:rPr lang="es-ES" sz="1300" err="1"/>
              <a:t>to</a:t>
            </a:r>
            <a:r>
              <a:rPr lang="es-ES" sz="1300"/>
              <a:t> </a:t>
            </a:r>
            <a:r>
              <a:rPr lang="es-ES" sz="1300" err="1"/>
              <a:t>manage</a:t>
            </a:r>
            <a:r>
              <a:rPr lang="es-ES" sz="1300"/>
              <a:t> </a:t>
            </a:r>
            <a:r>
              <a:rPr lang="es-ES" sz="1300" err="1"/>
              <a:t>these</a:t>
            </a:r>
            <a:r>
              <a:rPr lang="es-ES" sz="1300"/>
              <a:t> </a:t>
            </a:r>
            <a:r>
              <a:rPr lang="es-ES" sz="1300" err="1"/>
              <a:t>escalating</a:t>
            </a:r>
            <a:r>
              <a:rPr lang="es-ES" sz="1300"/>
              <a:t> </a:t>
            </a:r>
            <a:r>
              <a:rPr lang="es-ES" sz="1300" err="1"/>
              <a:t>threats</a:t>
            </a:r>
            <a:endParaRPr lang="es-ES" err="1"/>
          </a:p>
        </p:txBody>
      </p:sp>
      <p:sp>
        <p:nvSpPr>
          <p:cNvPr id="7" name="Date Placeholder 4">
            <a:extLst>
              <a:ext uri="{FF2B5EF4-FFF2-40B4-BE49-F238E27FC236}">
                <a16:creationId xmlns:a16="http://schemas.microsoft.com/office/drawing/2014/main" id="{72417185-23D5-F12B-457D-361F099F3CCF}"/>
              </a:ext>
            </a:extLst>
          </p:cNvPr>
          <p:cNvSpPr>
            <a:spLocks noGrp="1"/>
          </p:cNvSpPr>
          <p:nvPr>
            <p:ph type="dt" sz="half" idx="10"/>
          </p:nvPr>
        </p:nvSpPr>
        <p:spPr/>
        <p:txBody>
          <a:bodyPr/>
          <a:lstStyle/>
          <a:p>
            <a:pPr>
              <a:spcAft>
                <a:spcPts val="600"/>
              </a:spcAft>
            </a:pPr>
            <a:fld id="{69610884-7703-4ACA-973D-88AA646BCCC9}" type="datetime1">
              <a:pPr>
                <a:spcAft>
                  <a:spcPts val="600"/>
                </a:spcAft>
              </a:pPr>
              <a:t>20/06/25</a:t>
            </a:fld>
            <a:endParaRPr lang="en-US"/>
          </a:p>
        </p:txBody>
      </p:sp>
      <p:sp>
        <p:nvSpPr>
          <p:cNvPr id="8" name="Footer Placeholder 5">
            <a:extLst>
              <a:ext uri="{FF2B5EF4-FFF2-40B4-BE49-F238E27FC236}">
                <a16:creationId xmlns:a16="http://schemas.microsoft.com/office/drawing/2014/main" id="{9DAB24A4-D87A-2A9A-511F-8A746CFB177A}"/>
              </a:ext>
            </a:extLst>
          </p:cNvPr>
          <p:cNvSpPr>
            <a:spLocks noGrp="1"/>
          </p:cNvSpPr>
          <p:nvPr>
            <p:ph type="ftr" sz="quarter" idx="11"/>
          </p:nvPr>
        </p:nvSpPr>
        <p:spPr/>
        <p:txBody>
          <a:bodyPr/>
          <a:lstStyle/>
          <a:p>
            <a:pPr>
              <a:spcAft>
                <a:spcPts val="600"/>
              </a:spcAft>
            </a:pPr>
            <a:r>
              <a:rPr lang="en-US"/>
              <a:t>
              </a:t>
            </a:r>
          </a:p>
        </p:txBody>
      </p:sp>
      <p:sp>
        <p:nvSpPr>
          <p:cNvPr id="9" name="Slide Number Placeholder 6">
            <a:extLst>
              <a:ext uri="{FF2B5EF4-FFF2-40B4-BE49-F238E27FC236}">
                <a16:creationId xmlns:a16="http://schemas.microsoft.com/office/drawing/2014/main" id="{AD191B86-F51B-279A-DEB1-EFDAA93173D8}"/>
              </a:ext>
            </a:extLst>
          </p:cNvPr>
          <p:cNvSpPr>
            <a:spLocks noGrp="1"/>
          </p:cNvSpPr>
          <p:nvPr>
            <p:ph type="sldNum" sz="quarter" idx="12"/>
          </p:nvPr>
        </p:nvSpPr>
        <p:spPr/>
        <p:txBody>
          <a:bodyPr/>
          <a:lstStyle/>
          <a:p>
            <a:pPr>
              <a:spcAft>
                <a:spcPts val="600"/>
              </a:spcAft>
            </a:pPr>
            <a:fld id="{70C12960-6E85-460F-B6E3-5B82CB31AF3D}" type="slidenum">
              <a:rPr lang="en-US" dirty="0"/>
              <a:pPr>
                <a:spcAft>
                  <a:spcPts val="600"/>
                </a:spcAft>
              </a:pPr>
              <a:t>4</a:t>
            </a:fld>
            <a:endParaRPr lang="en-US"/>
          </a:p>
        </p:txBody>
      </p:sp>
      <p:pic>
        <p:nvPicPr>
          <p:cNvPr id="6" name="Imagen 5" descr="Logotipo&#10;&#10;El contenido generado por IA puede ser incorrecto.">
            <a:extLst>
              <a:ext uri="{FF2B5EF4-FFF2-40B4-BE49-F238E27FC236}">
                <a16:creationId xmlns:a16="http://schemas.microsoft.com/office/drawing/2014/main" id="{E284FDF9-4DAD-66BF-639D-3F17757D788C}"/>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3846525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4A53-72C7-3527-9B48-1B5EF82D124F}"/>
              </a:ext>
            </a:extLst>
          </p:cNvPr>
          <p:cNvSpPr>
            <a:spLocks noGrp="1"/>
          </p:cNvSpPr>
          <p:nvPr>
            <p:ph type="title"/>
          </p:nvPr>
        </p:nvSpPr>
        <p:spPr/>
        <p:txBody>
          <a:bodyPr vert="horz" lIns="91440" tIns="45720" rIns="91440" bIns="45720" rtlCol="0" anchor="t">
            <a:normAutofit/>
          </a:bodyPr>
          <a:lstStyle/>
          <a:p>
            <a:r>
              <a:rPr lang="en-US" b="1" kern="1200">
                <a:solidFill>
                  <a:srgbClr val="002060"/>
                </a:solidFill>
              </a:rPr>
              <a:t>Predicting Wildfire Spread</a:t>
            </a:r>
          </a:p>
        </p:txBody>
      </p:sp>
      <p:pic>
        <p:nvPicPr>
          <p:cNvPr id="12" name="Content Placeholder 11" descr="Pantalla de computadora&#10;&#10;El contenido generado por IA puede ser incorrecto.">
            <a:extLst>
              <a:ext uri="{FF2B5EF4-FFF2-40B4-BE49-F238E27FC236}">
                <a16:creationId xmlns:a16="http://schemas.microsoft.com/office/drawing/2014/main" id="{16882F45-E555-C113-AFFE-AB7E696EA7F2}"/>
              </a:ext>
            </a:extLst>
          </p:cNvPr>
          <p:cNvPicPr>
            <a:picLocks noGrp="1" noChangeAspect="1"/>
          </p:cNvPicPr>
          <p:nvPr>
            <p:ph sz="half" idx="1"/>
          </p:nvPr>
        </p:nvPicPr>
        <p:blipFill>
          <a:blip r:embed="rId3"/>
          <a:stretch>
            <a:fillRect/>
          </a:stretch>
        </p:blipFill>
        <p:spPr>
          <a:xfrm>
            <a:off x="616014" y="1300463"/>
            <a:ext cx="5669392" cy="5628202"/>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627E4185-175C-75E1-EDA3-96236C5AB9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87065" y="2705364"/>
            <a:ext cx="5105400" cy="3210480"/>
          </a:xfrm>
        </p:spPr>
        <p:txBody>
          <a:bodyPr vert="horz" lIns="91440" tIns="45720" rIns="91440" bIns="45720" rtlCol="0" anchor="t">
            <a:normAutofit/>
          </a:bodyPr>
          <a:lstStyle/>
          <a:p>
            <a:pPr marL="0" indent="0">
              <a:spcBef>
                <a:spcPts val="2500"/>
              </a:spcBef>
              <a:buNone/>
            </a:pPr>
            <a:r>
              <a:rPr lang="es-ES" sz="1400" b="1" err="1"/>
              <a:t>Advanced</a:t>
            </a:r>
            <a:r>
              <a:rPr lang="es-ES" sz="1400" b="1"/>
              <a:t> </a:t>
            </a:r>
            <a:r>
              <a:rPr lang="es-ES" sz="1400" b="1" err="1"/>
              <a:t>analysis</a:t>
            </a:r>
            <a:endParaRPr lang="es-ES" err="1"/>
          </a:p>
          <a:p>
            <a:pPr marL="0" indent="0">
              <a:spcBef>
                <a:spcPts val="2500"/>
              </a:spcBef>
              <a:buNone/>
            </a:pPr>
            <a:r>
              <a:rPr lang="es-ES" sz="1400"/>
              <a:t>We </a:t>
            </a:r>
            <a:r>
              <a:rPr lang="es-ES" sz="1400" err="1"/>
              <a:t>utilize</a:t>
            </a:r>
            <a:r>
              <a:rPr lang="es-ES" sz="1400"/>
              <a:t> </a:t>
            </a:r>
            <a:r>
              <a:rPr lang="es-ES" sz="1400" err="1"/>
              <a:t>stream</a:t>
            </a:r>
            <a:r>
              <a:rPr lang="es-ES" sz="1400"/>
              <a:t> </a:t>
            </a:r>
            <a:r>
              <a:rPr lang="es-ES" sz="1400" err="1"/>
              <a:t>analysis</a:t>
            </a:r>
            <a:r>
              <a:rPr lang="es-ES" sz="1400"/>
              <a:t> </a:t>
            </a:r>
            <a:r>
              <a:rPr lang="es-ES" sz="1400" err="1"/>
              <a:t>that</a:t>
            </a:r>
            <a:r>
              <a:rPr lang="es-ES" sz="1400"/>
              <a:t> </a:t>
            </a:r>
            <a:r>
              <a:rPr lang="es-ES" sz="1400" err="1"/>
              <a:t>analyze</a:t>
            </a:r>
            <a:r>
              <a:rPr lang="es-ES" sz="1400"/>
              <a:t> </a:t>
            </a:r>
            <a:r>
              <a:rPr lang="es-ES" sz="1400" err="1"/>
              <a:t>vast</a:t>
            </a:r>
            <a:r>
              <a:rPr lang="es-ES" sz="1400"/>
              <a:t> </a:t>
            </a:r>
            <a:r>
              <a:rPr lang="es-ES" sz="1400" err="1"/>
              <a:t>amounts</a:t>
            </a:r>
            <a:r>
              <a:rPr lang="es-ES" sz="1400"/>
              <a:t> </a:t>
            </a:r>
            <a:r>
              <a:rPr lang="es-ES" sz="1400" err="1"/>
              <a:t>of</a:t>
            </a:r>
            <a:r>
              <a:rPr lang="es-ES" sz="1400"/>
              <a:t> </a:t>
            </a:r>
            <a:r>
              <a:rPr lang="es-ES" sz="1400" err="1"/>
              <a:t>environmental</a:t>
            </a:r>
            <a:r>
              <a:rPr lang="es-ES" sz="1400"/>
              <a:t> data </a:t>
            </a:r>
            <a:r>
              <a:rPr lang="es-ES" sz="1400" err="1"/>
              <a:t>to</a:t>
            </a:r>
            <a:r>
              <a:rPr lang="es-ES" sz="1400"/>
              <a:t> </a:t>
            </a:r>
            <a:r>
              <a:rPr lang="es-ES" sz="1400" err="1"/>
              <a:t>predict</a:t>
            </a:r>
            <a:r>
              <a:rPr lang="es-ES" sz="1400"/>
              <a:t> </a:t>
            </a:r>
            <a:r>
              <a:rPr lang="es-ES" sz="1400" err="1"/>
              <a:t>wildfire</a:t>
            </a:r>
            <a:r>
              <a:rPr lang="es-ES" sz="1400"/>
              <a:t> </a:t>
            </a:r>
            <a:r>
              <a:rPr lang="es-ES" sz="1400" err="1"/>
              <a:t>behavior</a:t>
            </a:r>
            <a:r>
              <a:rPr lang="es-ES" sz="1400"/>
              <a:t> </a:t>
            </a:r>
            <a:r>
              <a:rPr lang="es-ES" sz="1400" err="1"/>
              <a:t>accurately</a:t>
            </a:r>
            <a:r>
              <a:rPr lang="es-ES" sz="1400"/>
              <a:t>.</a:t>
            </a:r>
            <a:endParaRPr lang="es-ES"/>
          </a:p>
          <a:p>
            <a:pPr marL="0" indent="0">
              <a:spcBef>
                <a:spcPts val="2500"/>
              </a:spcBef>
              <a:buFont typeface="Arial" panose="020B0604020202020204" pitchFamily="34" charset="0"/>
              <a:buNone/>
            </a:pPr>
            <a:r>
              <a:rPr lang="es-ES" sz="1400" b="1"/>
              <a:t>Proactive </a:t>
            </a:r>
            <a:r>
              <a:rPr lang="es-ES" sz="1400" b="1" err="1"/>
              <a:t>Risk</a:t>
            </a:r>
            <a:r>
              <a:rPr lang="es-ES" sz="1400" b="1"/>
              <a:t> </a:t>
            </a:r>
            <a:r>
              <a:rPr lang="es-ES" sz="1400" b="1" err="1"/>
              <a:t>Mitigation</a:t>
            </a:r>
          </a:p>
          <a:p>
            <a:pPr marL="0" lvl="1" indent="0">
              <a:buFont typeface="Arial" panose="020B0604020202020204" pitchFamily="34" charset="0"/>
              <a:buNone/>
            </a:pPr>
            <a:r>
              <a:rPr lang="es-ES" sz="1400" err="1"/>
              <a:t>By</a:t>
            </a:r>
            <a:r>
              <a:rPr lang="es-ES" sz="1400"/>
              <a:t> </a:t>
            </a:r>
            <a:r>
              <a:rPr lang="es-ES" sz="1400" err="1"/>
              <a:t>predicting</a:t>
            </a:r>
            <a:r>
              <a:rPr lang="es-ES" sz="1400"/>
              <a:t> </a:t>
            </a:r>
            <a:r>
              <a:rPr lang="es-ES" sz="1400" err="1"/>
              <a:t>wildfire</a:t>
            </a:r>
            <a:r>
              <a:rPr lang="es-ES" sz="1400"/>
              <a:t> </a:t>
            </a:r>
            <a:r>
              <a:rPr lang="es-ES" sz="1400" err="1"/>
              <a:t>behavior</a:t>
            </a:r>
            <a:r>
              <a:rPr lang="es-ES" sz="1400"/>
              <a:t>, </a:t>
            </a:r>
            <a:r>
              <a:rPr lang="es-ES" sz="1400" err="1"/>
              <a:t>we</a:t>
            </a:r>
            <a:r>
              <a:rPr lang="es-ES" sz="1400"/>
              <a:t> can </a:t>
            </a:r>
            <a:r>
              <a:rPr lang="es-ES" sz="1400" err="1"/>
              <a:t>take</a:t>
            </a:r>
            <a:r>
              <a:rPr lang="es-ES" sz="1400"/>
              <a:t> proactive </a:t>
            </a:r>
            <a:r>
              <a:rPr lang="es-ES" sz="1400" err="1"/>
              <a:t>measures</a:t>
            </a:r>
            <a:r>
              <a:rPr lang="es-ES" sz="1400"/>
              <a:t> </a:t>
            </a:r>
            <a:r>
              <a:rPr lang="es-ES" sz="1400" err="1"/>
              <a:t>to</a:t>
            </a:r>
            <a:r>
              <a:rPr lang="es-ES" sz="1400"/>
              <a:t> </a:t>
            </a:r>
            <a:r>
              <a:rPr lang="es-ES" sz="1400" err="1"/>
              <a:t>mitigate</a:t>
            </a:r>
            <a:r>
              <a:rPr lang="es-ES" sz="1400"/>
              <a:t> </a:t>
            </a:r>
            <a:r>
              <a:rPr lang="es-ES" sz="1400" err="1"/>
              <a:t>risks</a:t>
            </a:r>
            <a:r>
              <a:rPr lang="es-ES" sz="1400"/>
              <a:t> </a:t>
            </a:r>
            <a:r>
              <a:rPr lang="es-ES" sz="1400" err="1"/>
              <a:t>before</a:t>
            </a:r>
            <a:r>
              <a:rPr lang="es-ES" sz="1400"/>
              <a:t> </a:t>
            </a:r>
            <a:r>
              <a:rPr lang="es-ES" sz="1400" err="1"/>
              <a:t>they</a:t>
            </a:r>
            <a:r>
              <a:rPr lang="es-ES" sz="1400"/>
              <a:t> </a:t>
            </a:r>
            <a:r>
              <a:rPr lang="es-ES" sz="1400" err="1"/>
              <a:t>escalate</a:t>
            </a:r>
            <a:r>
              <a:rPr lang="es-ES" sz="1400"/>
              <a:t> </a:t>
            </a:r>
            <a:r>
              <a:rPr lang="es-ES" sz="1400" err="1"/>
              <a:t>into</a:t>
            </a:r>
            <a:r>
              <a:rPr lang="es-ES" sz="1400"/>
              <a:t> </a:t>
            </a:r>
            <a:r>
              <a:rPr lang="es-ES" sz="1400" err="1"/>
              <a:t>larger</a:t>
            </a:r>
            <a:r>
              <a:rPr lang="es-ES" sz="1400"/>
              <a:t> </a:t>
            </a:r>
            <a:r>
              <a:rPr lang="es-ES" sz="1400" err="1"/>
              <a:t>disasters</a:t>
            </a:r>
            <a:r>
              <a:rPr lang="es-ES" sz="1400"/>
              <a:t>.</a:t>
            </a:r>
          </a:p>
        </p:txBody>
      </p:sp>
      <p:sp>
        <p:nvSpPr>
          <p:cNvPr id="9" name="Date Placeholder 4">
            <a:extLst>
              <a:ext uri="{FF2B5EF4-FFF2-40B4-BE49-F238E27FC236}">
                <a16:creationId xmlns:a16="http://schemas.microsoft.com/office/drawing/2014/main" id="{9FEAFBA6-4EEB-13E1-A092-ED392049D58B}"/>
              </a:ext>
            </a:extLst>
          </p:cNvPr>
          <p:cNvSpPr>
            <a:spLocks noGrp="1"/>
          </p:cNvSpPr>
          <p:nvPr>
            <p:ph type="dt" sz="half" idx="10"/>
          </p:nvPr>
        </p:nvSpPr>
        <p:spPr/>
        <p:txBody>
          <a:bodyPr/>
          <a:lstStyle/>
          <a:p>
            <a:pPr>
              <a:spcAft>
                <a:spcPts val="600"/>
              </a:spcAft>
            </a:pPr>
            <a:fld id="{37B0349B-DA13-429E-BDB6-3BFDE8ED028C}" type="datetime1">
              <a:pPr>
                <a:spcAft>
                  <a:spcPts val="600"/>
                </a:spcAft>
              </a:pPr>
              <a:t>20/06/25</a:t>
            </a:fld>
            <a:endParaRPr lang="en-US"/>
          </a:p>
        </p:txBody>
      </p:sp>
      <p:sp>
        <p:nvSpPr>
          <p:cNvPr id="11" name="Footer Placeholder 5">
            <a:extLst>
              <a:ext uri="{FF2B5EF4-FFF2-40B4-BE49-F238E27FC236}">
                <a16:creationId xmlns:a16="http://schemas.microsoft.com/office/drawing/2014/main" id="{2C42AF8F-EDB8-F071-595A-5AD2C5A6CED7}"/>
              </a:ext>
            </a:extLst>
          </p:cNvPr>
          <p:cNvSpPr>
            <a:spLocks noGrp="1"/>
          </p:cNvSpPr>
          <p:nvPr>
            <p:ph type="ftr" sz="quarter" idx="11"/>
          </p:nvPr>
        </p:nvSpPr>
        <p:spPr/>
        <p:txBody>
          <a:bodyPr/>
          <a:lstStyle/>
          <a:p>
            <a:pPr>
              <a:spcAft>
                <a:spcPts val="600"/>
              </a:spcAft>
            </a:pPr>
            <a:r>
              <a:rPr lang="en-US"/>
              <a:t>
              </a:t>
            </a:r>
          </a:p>
        </p:txBody>
      </p:sp>
      <p:sp>
        <p:nvSpPr>
          <p:cNvPr id="16" name="Slide Number Placeholder 6">
            <a:extLst>
              <a:ext uri="{FF2B5EF4-FFF2-40B4-BE49-F238E27FC236}">
                <a16:creationId xmlns:a16="http://schemas.microsoft.com/office/drawing/2014/main" id="{7BB32583-1161-54C2-86F5-99205AC74D36}"/>
              </a:ext>
            </a:extLst>
          </p:cNvPr>
          <p:cNvSpPr>
            <a:spLocks noGrp="1"/>
          </p:cNvSpPr>
          <p:nvPr>
            <p:ph type="sldNum" sz="quarter" idx="12"/>
          </p:nvPr>
        </p:nvSpPr>
        <p:spPr/>
        <p:txBody>
          <a:bodyPr/>
          <a:lstStyle/>
          <a:p>
            <a:pPr>
              <a:spcAft>
                <a:spcPts val="600"/>
              </a:spcAft>
            </a:pPr>
            <a:fld id="{70C12960-6E85-460F-B6E3-5B82CB31AF3D}" type="slidenum">
              <a:rPr lang="en-US" dirty="0"/>
              <a:pPr>
                <a:spcAft>
                  <a:spcPts val="600"/>
                </a:spcAft>
              </a:pPr>
              <a:t>5</a:t>
            </a:fld>
            <a:endParaRPr lang="en-US"/>
          </a:p>
        </p:txBody>
      </p:sp>
      <p:pic>
        <p:nvPicPr>
          <p:cNvPr id="14" name="Imagen 13" descr="Logotipo&#10;&#10;El contenido generado por IA puede ser incorrecto.">
            <a:extLst>
              <a:ext uri="{FF2B5EF4-FFF2-40B4-BE49-F238E27FC236}">
                <a16:creationId xmlns:a16="http://schemas.microsoft.com/office/drawing/2014/main" id="{23E08C23-F972-A9A1-5573-C5C1E9050D31}"/>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1521405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5F86-4729-EDCC-DBBB-BE341ABCA727}"/>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rgbClr val="002060"/>
                </a:solidFill>
                <a:latin typeface="+mj-lt"/>
                <a:ea typeface="+mj-ea"/>
                <a:cs typeface="+mj-cs"/>
              </a:rPr>
              <a:t>Backend Technologies</a:t>
            </a:r>
          </a:p>
        </p:txBody>
      </p:sp>
      <p:sp>
        <p:nvSpPr>
          <p:cNvPr id="4" name="Content Placeholder 3">
            <a:extLst>
              <a:ext uri="{FF2B5EF4-FFF2-40B4-BE49-F238E27FC236}">
                <a16:creationId xmlns:a16="http://schemas.microsoft.com/office/drawing/2014/main" id="{7EA9CDB8-1184-647F-2994-B58226677D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vert="horz" lIns="91440" tIns="45720" rIns="91440" bIns="45720" rtlCol="0" anchor="t">
            <a:normAutofit/>
          </a:bodyPr>
          <a:lstStyle/>
          <a:p>
            <a:pPr marL="0" indent="0">
              <a:spcBef>
                <a:spcPts val="2500"/>
              </a:spcBef>
              <a:buNone/>
            </a:pPr>
            <a:r>
              <a:rPr lang="es-ES" sz="1400" err="1"/>
              <a:t>Tohil's</a:t>
            </a:r>
            <a:r>
              <a:rPr lang="es-ES" sz="1400"/>
              <a:t> </a:t>
            </a:r>
            <a:r>
              <a:rPr lang="es-ES" sz="1400" err="1"/>
              <a:t>backend</a:t>
            </a:r>
            <a:r>
              <a:rPr lang="es-ES" sz="1400"/>
              <a:t> </a:t>
            </a:r>
            <a:r>
              <a:rPr lang="es-ES" sz="1400" err="1"/>
              <a:t>infrastructure</a:t>
            </a:r>
            <a:r>
              <a:rPr lang="es-ES" sz="1400"/>
              <a:t> </a:t>
            </a:r>
            <a:r>
              <a:rPr lang="es-ES" sz="1400" err="1"/>
              <a:t>is</a:t>
            </a:r>
            <a:r>
              <a:rPr lang="es-ES" sz="1400"/>
              <a:t> </a:t>
            </a:r>
            <a:r>
              <a:rPr lang="es-ES" sz="1400" err="1"/>
              <a:t>robust</a:t>
            </a:r>
            <a:r>
              <a:rPr lang="es-ES" sz="1400"/>
              <a:t> and </a:t>
            </a:r>
            <a:r>
              <a:rPr lang="es-ES" sz="1400" err="1"/>
              <a:t>efficient</a:t>
            </a:r>
            <a:r>
              <a:rPr lang="es-ES" sz="1400"/>
              <a:t>, </a:t>
            </a:r>
            <a:r>
              <a:rPr lang="es-ES" sz="1400" err="1"/>
              <a:t>powered</a:t>
            </a:r>
            <a:r>
              <a:rPr lang="es-ES" sz="1400"/>
              <a:t> </a:t>
            </a:r>
            <a:r>
              <a:rPr lang="es-ES" sz="1400" err="1"/>
              <a:t>by</a:t>
            </a:r>
            <a:r>
              <a:rPr lang="es-ES" sz="1400"/>
              <a:t> </a:t>
            </a:r>
            <a:r>
              <a:rPr lang="es-ES" sz="1400" b="1"/>
              <a:t>Node.js and Express.js </a:t>
            </a:r>
            <a:r>
              <a:rPr lang="es-ES" sz="1400" b="1" err="1"/>
              <a:t>for</a:t>
            </a:r>
            <a:r>
              <a:rPr lang="es-ES" sz="1400" b="1"/>
              <a:t> real-time, </a:t>
            </a:r>
            <a:r>
              <a:rPr lang="es-ES" sz="1400" b="1" err="1"/>
              <a:t>high</a:t>
            </a:r>
            <a:r>
              <a:rPr lang="es-ES" sz="1400" b="1"/>
              <a:t>-performance data </a:t>
            </a:r>
            <a:r>
              <a:rPr lang="es-ES" sz="1400" b="1" err="1"/>
              <a:t>processing</a:t>
            </a:r>
            <a:r>
              <a:rPr lang="es-ES" sz="1400"/>
              <a:t>. </a:t>
            </a:r>
            <a:r>
              <a:rPr lang="es-ES" sz="1400" err="1"/>
              <a:t>We</a:t>
            </a:r>
            <a:r>
              <a:rPr lang="es-ES" sz="1400"/>
              <a:t> </a:t>
            </a:r>
            <a:r>
              <a:rPr lang="es-ES" sz="1400" err="1"/>
              <a:t>harness</a:t>
            </a:r>
            <a:r>
              <a:rPr lang="es-ES" sz="1400"/>
              <a:t> Azure AI </a:t>
            </a:r>
            <a:r>
              <a:rPr lang="es-ES" sz="1400" err="1"/>
              <a:t>Foundry’s</a:t>
            </a:r>
            <a:r>
              <a:rPr lang="es-ES" sz="1400"/>
              <a:t> </a:t>
            </a:r>
            <a:r>
              <a:rPr lang="es-ES" sz="1400" err="1"/>
              <a:t>powerful</a:t>
            </a:r>
            <a:r>
              <a:rPr lang="es-ES" sz="1400"/>
              <a:t> </a:t>
            </a:r>
            <a:r>
              <a:rPr lang="es-ES" sz="1400" err="1"/>
              <a:t>Large</a:t>
            </a:r>
            <a:r>
              <a:rPr lang="es-ES" sz="1400"/>
              <a:t> </a:t>
            </a:r>
            <a:r>
              <a:rPr lang="es-ES" sz="1400" err="1"/>
              <a:t>Language</a:t>
            </a:r>
            <a:r>
              <a:rPr lang="es-ES" sz="1400"/>
              <a:t> </a:t>
            </a:r>
            <a:r>
              <a:rPr lang="es-ES" sz="1400" err="1"/>
              <a:t>Models</a:t>
            </a:r>
            <a:r>
              <a:rPr lang="es-ES" sz="1400"/>
              <a:t> </a:t>
            </a:r>
            <a:r>
              <a:rPr lang="es-ES" sz="1400" err="1"/>
              <a:t>to</a:t>
            </a:r>
            <a:r>
              <a:rPr lang="es-ES" sz="1400"/>
              <a:t> </a:t>
            </a:r>
            <a:r>
              <a:rPr lang="es-ES" sz="1400" err="1"/>
              <a:t>generate</a:t>
            </a:r>
            <a:r>
              <a:rPr lang="es-ES" sz="1400"/>
              <a:t> </a:t>
            </a:r>
            <a:r>
              <a:rPr lang="es-ES" sz="1400" err="1"/>
              <a:t>accurate</a:t>
            </a:r>
            <a:r>
              <a:rPr lang="es-ES" sz="1400"/>
              <a:t>, </a:t>
            </a:r>
            <a:r>
              <a:rPr lang="es-ES" sz="1400" err="1"/>
              <a:t>actionable</a:t>
            </a:r>
            <a:r>
              <a:rPr lang="es-ES" sz="1400"/>
              <a:t> </a:t>
            </a:r>
            <a:r>
              <a:rPr lang="es-ES" sz="1400" err="1"/>
              <a:t>recommendations</a:t>
            </a:r>
            <a:r>
              <a:rPr lang="es-ES" sz="1400"/>
              <a:t>. </a:t>
            </a:r>
            <a:r>
              <a:rPr lang="es-ES" sz="1400" b="1" err="1"/>
              <a:t>The</a:t>
            </a:r>
            <a:r>
              <a:rPr lang="es-ES" sz="1400" b="1"/>
              <a:t> </a:t>
            </a:r>
            <a:r>
              <a:rPr lang="es-ES" sz="1400" b="1" err="1"/>
              <a:t>entire</a:t>
            </a:r>
            <a:r>
              <a:rPr lang="es-ES" sz="1400" b="1"/>
              <a:t> </a:t>
            </a:r>
            <a:r>
              <a:rPr lang="es-ES" sz="1400" b="1" err="1"/>
              <a:t>system</a:t>
            </a:r>
            <a:r>
              <a:rPr lang="es-ES" sz="1400" b="1"/>
              <a:t> </a:t>
            </a:r>
            <a:r>
              <a:rPr lang="es-ES" sz="1400" b="1" err="1"/>
              <a:t>is</a:t>
            </a:r>
            <a:r>
              <a:rPr lang="es-ES" sz="1400" b="1"/>
              <a:t> </a:t>
            </a:r>
            <a:r>
              <a:rPr lang="es-ES" sz="1400" b="1" err="1"/>
              <a:t>reliably</a:t>
            </a:r>
            <a:r>
              <a:rPr lang="es-ES" sz="1400" b="1"/>
              <a:t> </a:t>
            </a:r>
            <a:r>
              <a:rPr lang="es-ES" sz="1400" b="1" err="1"/>
              <a:t>hosted</a:t>
            </a:r>
            <a:r>
              <a:rPr lang="es-ES" sz="1400" b="1"/>
              <a:t> </a:t>
            </a:r>
            <a:r>
              <a:rPr lang="es-ES" sz="1400" b="1" err="1"/>
              <a:t>on</a:t>
            </a:r>
            <a:r>
              <a:rPr lang="es-ES" sz="1400" b="1"/>
              <a:t> Azure App </a:t>
            </a:r>
            <a:r>
              <a:rPr lang="es-ES" sz="1400" b="1" err="1"/>
              <a:t>Services</a:t>
            </a:r>
            <a:r>
              <a:rPr lang="es-ES" sz="1400" b="1"/>
              <a:t>, </a:t>
            </a:r>
            <a:r>
              <a:rPr lang="es-ES" sz="1400" b="1" err="1"/>
              <a:t>ensuring</a:t>
            </a:r>
            <a:r>
              <a:rPr lang="es-ES" sz="1400" b="1"/>
              <a:t> </a:t>
            </a:r>
            <a:r>
              <a:rPr lang="es-ES" sz="1400" b="1" err="1"/>
              <a:t>scalability</a:t>
            </a:r>
            <a:r>
              <a:rPr lang="es-ES" sz="1400" b="1"/>
              <a:t>, </a:t>
            </a:r>
            <a:r>
              <a:rPr lang="es-ES" sz="1400" b="1" err="1"/>
              <a:t>security</a:t>
            </a:r>
            <a:r>
              <a:rPr lang="es-ES" sz="1400" b="1"/>
              <a:t>, and global </a:t>
            </a:r>
            <a:r>
              <a:rPr lang="es-ES" sz="1400" b="1" err="1"/>
              <a:t>accessibility</a:t>
            </a:r>
            <a:r>
              <a:rPr lang="es-ES" sz="1400" b="1"/>
              <a:t>.</a:t>
            </a:r>
            <a:endParaRPr lang="es-ES" b="1"/>
          </a:p>
          <a:p>
            <a:pPr marL="0" indent="0">
              <a:spcBef>
                <a:spcPts val="2500"/>
              </a:spcBef>
              <a:buNone/>
            </a:pPr>
            <a:r>
              <a:rPr lang="es-ES" sz="1400" err="1"/>
              <a:t>Our</a:t>
            </a:r>
            <a:r>
              <a:rPr lang="es-ES" sz="1400"/>
              <a:t> </a:t>
            </a:r>
            <a:r>
              <a:rPr lang="es-ES" sz="1400" err="1"/>
              <a:t>frontend</a:t>
            </a:r>
            <a:r>
              <a:rPr lang="es-ES" sz="1400"/>
              <a:t> </a:t>
            </a:r>
            <a:r>
              <a:rPr lang="es-ES" sz="1400" err="1"/>
              <a:t>leverages</a:t>
            </a:r>
            <a:r>
              <a:rPr lang="es-ES" sz="1400"/>
              <a:t> React.js </a:t>
            </a:r>
            <a:r>
              <a:rPr lang="es-ES" sz="1400" err="1"/>
              <a:t>for</a:t>
            </a:r>
            <a:r>
              <a:rPr lang="es-ES" sz="1400"/>
              <a:t> </a:t>
            </a:r>
            <a:r>
              <a:rPr lang="es-ES" sz="1400" err="1"/>
              <a:t>creating</a:t>
            </a:r>
            <a:r>
              <a:rPr lang="es-ES" sz="1400"/>
              <a:t> intuitive and interactive </a:t>
            </a:r>
            <a:r>
              <a:rPr lang="es-ES" sz="1400" err="1"/>
              <a:t>user</a:t>
            </a:r>
            <a:r>
              <a:rPr lang="es-ES" sz="1400"/>
              <a:t> interfaces, </a:t>
            </a:r>
            <a:r>
              <a:rPr lang="es-ES" sz="1400" err="1"/>
              <a:t>along</a:t>
            </a:r>
            <a:r>
              <a:rPr lang="es-ES" sz="1400"/>
              <a:t> </a:t>
            </a:r>
            <a:r>
              <a:rPr lang="es-ES" sz="1400" err="1"/>
              <a:t>with</a:t>
            </a:r>
            <a:r>
              <a:rPr lang="es-ES" sz="1400"/>
              <a:t> HTML, CSS, and JavaScript </a:t>
            </a:r>
            <a:r>
              <a:rPr lang="es-ES" sz="1400" err="1"/>
              <a:t>for</a:t>
            </a:r>
            <a:r>
              <a:rPr lang="es-ES" sz="1400"/>
              <a:t> </a:t>
            </a:r>
            <a:r>
              <a:rPr lang="es-ES" sz="1400" err="1"/>
              <a:t>dynamic</a:t>
            </a:r>
            <a:r>
              <a:rPr lang="es-ES" sz="1400"/>
              <a:t> real-time data </a:t>
            </a:r>
            <a:r>
              <a:rPr lang="es-ES" sz="1400" err="1"/>
              <a:t>visualization</a:t>
            </a:r>
            <a:r>
              <a:rPr lang="es-ES" sz="1400"/>
              <a:t>.</a:t>
            </a:r>
            <a:endParaRPr lang="es-ES"/>
          </a:p>
          <a:p>
            <a:pPr marL="0" indent="0">
              <a:spcBef>
                <a:spcPts val="2500"/>
              </a:spcBef>
              <a:buFont typeface="Arial" panose="020B0604020202020204" pitchFamily="34" charset="0"/>
              <a:buNone/>
            </a:pPr>
            <a:endParaRPr lang="es-ES" sz="1400" b="1"/>
          </a:p>
        </p:txBody>
      </p:sp>
      <p:pic>
        <p:nvPicPr>
          <p:cNvPr id="8" name="Imagen 7" descr="Logotipo&#10;&#10;El contenido generado por IA puede ser incorrecto.">
            <a:extLst>
              <a:ext uri="{FF2B5EF4-FFF2-40B4-BE49-F238E27FC236}">
                <a16:creationId xmlns:a16="http://schemas.microsoft.com/office/drawing/2014/main" id="{0CA56978-4961-91FC-CF6E-F8BB5DD32E93}"/>
              </a:ext>
            </a:extLst>
          </p:cNvPr>
          <p:cNvPicPr>
            <a:picLocks noChangeAspect="1"/>
          </p:cNvPicPr>
          <p:nvPr/>
        </p:nvPicPr>
        <p:blipFill>
          <a:blip r:embed="rId3"/>
          <a:stretch>
            <a:fillRect/>
          </a:stretch>
        </p:blipFill>
        <p:spPr>
          <a:xfrm>
            <a:off x="10462053" y="113269"/>
            <a:ext cx="1729947" cy="1729947"/>
          </a:xfrm>
          <a:prstGeom prst="rect">
            <a:avLst/>
          </a:prstGeom>
        </p:spPr>
      </p:pic>
      <p:pic>
        <p:nvPicPr>
          <p:cNvPr id="9" name="Imagen 8" descr="Express.js Tutorial for Beginners | Learn Express Fundamentals | Edureka">
            <a:extLst>
              <a:ext uri="{FF2B5EF4-FFF2-40B4-BE49-F238E27FC236}">
                <a16:creationId xmlns:a16="http://schemas.microsoft.com/office/drawing/2014/main" id="{F2DD3E55-4D4B-1155-1AA3-598C1F3B6785}"/>
              </a:ext>
            </a:extLst>
          </p:cNvPr>
          <p:cNvPicPr>
            <a:picLocks noChangeAspect="1"/>
          </p:cNvPicPr>
          <p:nvPr/>
        </p:nvPicPr>
        <p:blipFill>
          <a:blip r:embed="rId4"/>
          <a:stretch>
            <a:fillRect/>
          </a:stretch>
        </p:blipFill>
        <p:spPr>
          <a:xfrm>
            <a:off x="7396806" y="1840642"/>
            <a:ext cx="4791848" cy="2188176"/>
          </a:xfrm>
          <a:prstGeom prst="rect">
            <a:avLst/>
          </a:prstGeom>
        </p:spPr>
      </p:pic>
      <p:pic>
        <p:nvPicPr>
          <p:cNvPr id="12" name="Imagen 11" descr="Reactjs logo - Iconos Social Media y Logos">
            <a:extLst>
              <a:ext uri="{FF2B5EF4-FFF2-40B4-BE49-F238E27FC236}">
                <a16:creationId xmlns:a16="http://schemas.microsoft.com/office/drawing/2014/main" id="{A8BC815F-FC31-CD09-646A-837805F5EE8A}"/>
              </a:ext>
            </a:extLst>
          </p:cNvPr>
          <p:cNvPicPr>
            <a:picLocks noChangeAspect="1"/>
          </p:cNvPicPr>
          <p:nvPr/>
        </p:nvPicPr>
        <p:blipFill>
          <a:blip r:embed="rId5"/>
          <a:stretch>
            <a:fillRect/>
          </a:stretch>
        </p:blipFill>
        <p:spPr>
          <a:xfrm>
            <a:off x="7185454" y="4020065"/>
            <a:ext cx="2743200" cy="1371600"/>
          </a:xfrm>
          <a:prstGeom prst="rect">
            <a:avLst/>
          </a:prstGeom>
        </p:spPr>
      </p:pic>
      <p:pic>
        <p:nvPicPr>
          <p:cNvPr id="15" name="Imagen 14" descr="Microsoft Azure - Wikipedia, la enciclopedia libre">
            <a:extLst>
              <a:ext uri="{FF2B5EF4-FFF2-40B4-BE49-F238E27FC236}">
                <a16:creationId xmlns:a16="http://schemas.microsoft.com/office/drawing/2014/main" id="{E2158517-9726-2E59-9A3A-8957ED081CDB}"/>
              </a:ext>
            </a:extLst>
          </p:cNvPr>
          <p:cNvPicPr>
            <a:picLocks noChangeAspect="1"/>
          </p:cNvPicPr>
          <p:nvPr/>
        </p:nvPicPr>
        <p:blipFill>
          <a:blip r:embed="rId6"/>
          <a:stretch>
            <a:fillRect/>
          </a:stretch>
        </p:blipFill>
        <p:spPr>
          <a:xfrm>
            <a:off x="9926595" y="4458729"/>
            <a:ext cx="1843218" cy="1760840"/>
          </a:xfrm>
          <a:prstGeom prst="rect">
            <a:avLst/>
          </a:prstGeom>
        </p:spPr>
      </p:pic>
    </p:spTree>
    <p:extLst>
      <p:ext uri="{BB962C8B-B14F-4D97-AF65-F5344CB8AC3E}">
        <p14:creationId xmlns:p14="http://schemas.microsoft.com/office/powerpoint/2010/main" val="2006736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10C0-50DD-6B1D-CCBF-A274069ADA20}"/>
              </a:ext>
            </a:extLst>
          </p:cNvPr>
          <p:cNvSpPr>
            <a:spLocks noGrp="1"/>
          </p:cNvSpPr>
          <p:nvPr>
            <p:ph type="title"/>
          </p:nvPr>
        </p:nvSpPr>
        <p:spPr>
          <a:xfrm>
            <a:off x="88465" y="116622"/>
            <a:ext cx="6236208" cy="1463040"/>
          </a:xfrm>
        </p:spPr>
        <p:txBody>
          <a:bodyPr vert="horz" lIns="91440" tIns="45720" rIns="91440" bIns="45720" rtlCol="0" anchor="t">
            <a:normAutofit/>
          </a:bodyPr>
          <a:lstStyle/>
          <a:p>
            <a:r>
              <a:rPr lang="en-US" b="1" kern="1200">
                <a:solidFill>
                  <a:srgbClr val="002060"/>
                </a:solidFill>
                <a:latin typeface="+mj-lt"/>
                <a:ea typeface="+mj-ea"/>
                <a:cs typeface="+mj-cs"/>
              </a:rPr>
              <a:t>Integration of Azure Services</a:t>
            </a:r>
            <a:endParaRPr lang="en-US" b="1" kern="1200">
              <a:solidFill>
                <a:srgbClr val="002060"/>
              </a:solidFill>
              <a:latin typeface="+mj-lt"/>
            </a:endParaRPr>
          </a:p>
        </p:txBody>
      </p:sp>
      <p:pic>
        <p:nvPicPr>
          <p:cNvPr id="8" name="Imagen 7" descr="Logotipo&#10;&#10;El contenido generado por IA puede ser incorrecto.">
            <a:extLst>
              <a:ext uri="{FF2B5EF4-FFF2-40B4-BE49-F238E27FC236}">
                <a16:creationId xmlns:a16="http://schemas.microsoft.com/office/drawing/2014/main" id="{B26245BD-D27E-6988-5741-9D17AAE02EE0}"/>
              </a:ext>
            </a:extLst>
          </p:cNvPr>
          <p:cNvPicPr>
            <a:picLocks noChangeAspect="1"/>
          </p:cNvPicPr>
          <p:nvPr/>
        </p:nvPicPr>
        <p:blipFill>
          <a:blip r:embed="rId3"/>
          <a:stretch>
            <a:fillRect/>
          </a:stretch>
        </p:blipFill>
        <p:spPr>
          <a:xfrm>
            <a:off x="10462053" y="113269"/>
            <a:ext cx="1729947" cy="1729947"/>
          </a:xfrm>
          <a:prstGeom prst="rect">
            <a:avLst/>
          </a:prstGeom>
        </p:spPr>
      </p:pic>
      <p:pic>
        <p:nvPicPr>
          <p:cNvPr id="3" name="Imagen 2" descr="Diagrama&#10;&#10;El contenido generado por IA puede ser incorrecto.">
            <a:extLst>
              <a:ext uri="{FF2B5EF4-FFF2-40B4-BE49-F238E27FC236}">
                <a16:creationId xmlns:a16="http://schemas.microsoft.com/office/drawing/2014/main" id="{C89E6ABA-CED0-131B-D735-A139D7296C8A}"/>
              </a:ext>
            </a:extLst>
          </p:cNvPr>
          <p:cNvPicPr>
            <a:picLocks noChangeAspect="1"/>
          </p:cNvPicPr>
          <p:nvPr/>
        </p:nvPicPr>
        <p:blipFill>
          <a:blip r:embed="rId4"/>
          <a:stretch>
            <a:fillRect/>
          </a:stretch>
        </p:blipFill>
        <p:spPr>
          <a:xfrm>
            <a:off x="2595605" y="1197428"/>
            <a:ext cx="7526931" cy="5542643"/>
          </a:xfrm>
          <a:prstGeom prst="rect">
            <a:avLst/>
          </a:prstGeom>
        </p:spPr>
      </p:pic>
      <p:sp>
        <p:nvSpPr>
          <p:cNvPr id="9" name="Rectángulo 8">
            <a:extLst>
              <a:ext uri="{FF2B5EF4-FFF2-40B4-BE49-F238E27FC236}">
                <a16:creationId xmlns:a16="http://schemas.microsoft.com/office/drawing/2014/main" id="{A1337A57-7079-C14B-028D-87885723BC5B}"/>
              </a:ext>
            </a:extLst>
          </p:cNvPr>
          <p:cNvSpPr/>
          <p:nvPr/>
        </p:nvSpPr>
        <p:spPr>
          <a:xfrm>
            <a:off x="7055364" y="2458602"/>
            <a:ext cx="422189" cy="3501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Azure AI Foundry Blog">
            <a:extLst>
              <a:ext uri="{FF2B5EF4-FFF2-40B4-BE49-F238E27FC236}">
                <a16:creationId xmlns:a16="http://schemas.microsoft.com/office/drawing/2014/main" id="{86FA412E-2983-6474-B650-D197B5885A76}"/>
              </a:ext>
            </a:extLst>
          </p:cNvPr>
          <p:cNvPicPr>
            <a:picLocks noChangeAspect="1"/>
          </p:cNvPicPr>
          <p:nvPr/>
        </p:nvPicPr>
        <p:blipFill>
          <a:blip r:embed="rId5"/>
          <a:stretch>
            <a:fillRect/>
          </a:stretch>
        </p:blipFill>
        <p:spPr>
          <a:xfrm>
            <a:off x="7034893" y="2462892"/>
            <a:ext cx="435430" cy="426358"/>
          </a:xfrm>
          <a:prstGeom prst="rect">
            <a:avLst/>
          </a:prstGeom>
        </p:spPr>
      </p:pic>
    </p:spTree>
    <p:extLst>
      <p:ext uri="{BB962C8B-B14F-4D97-AF65-F5344CB8AC3E}">
        <p14:creationId xmlns:p14="http://schemas.microsoft.com/office/powerpoint/2010/main" val="3675163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E536-E588-C722-7114-57E93F202CBC}"/>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rgbClr val="002060"/>
                </a:solidFill>
                <a:latin typeface="+mj-lt"/>
                <a:ea typeface="+mj-ea"/>
                <a:cs typeface="+mj-cs"/>
              </a:rPr>
              <a:t>Interactive Hazard Maps</a:t>
            </a:r>
          </a:p>
        </p:txBody>
      </p:sp>
      <p:sp>
        <p:nvSpPr>
          <p:cNvPr id="4" name="Content Placeholder 3">
            <a:extLst>
              <a:ext uri="{FF2B5EF4-FFF2-40B4-BE49-F238E27FC236}">
                <a16:creationId xmlns:a16="http://schemas.microsoft.com/office/drawing/2014/main" id="{00116BCE-CE16-BDF4-2AF0-7F9917DDDC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s-ES" sz="1400" b="1"/>
              <a:t>Visualization of Wildfire Risks</a:t>
            </a:r>
          </a:p>
          <a:p>
            <a:pPr marL="0" lvl="1" indent="0">
              <a:buFont typeface="Arial" panose="020B0604020202020204" pitchFamily="34" charset="0"/>
              <a:buNone/>
            </a:pPr>
            <a:r>
              <a:rPr lang="es-ES" sz="1400"/>
              <a:t>Interactive hazard maps provide a visual representation of areas at risk for wildfires, helping users assess danger levels.</a:t>
            </a:r>
          </a:p>
          <a:p>
            <a:pPr marL="0" indent="0">
              <a:spcBef>
                <a:spcPts val="2500"/>
              </a:spcBef>
              <a:buFont typeface="Arial" panose="020B0604020202020204" pitchFamily="34" charset="0"/>
              <a:buNone/>
            </a:pPr>
            <a:r>
              <a:rPr lang="es-ES" sz="1400" b="1"/>
              <a:t>Informed Decision-Making</a:t>
            </a:r>
          </a:p>
          <a:p>
            <a:pPr marL="0" lvl="1" indent="0">
              <a:buFont typeface="Arial" panose="020B0604020202020204" pitchFamily="34" charset="0"/>
              <a:buNone/>
            </a:pPr>
            <a:r>
              <a:rPr lang="es-ES" sz="1400"/>
              <a:t>These maps enable users to make informed decisions regarding safety and evacuation plans during wildfire events.</a:t>
            </a:r>
          </a:p>
        </p:txBody>
      </p:sp>
      <p:pic>
        <p:nvPicPr>
          <p:cNvPr id="11" name="Content Placeholder 10" descr="Mapa&#10;&#10;El contenido generado por IA puede ser incorrecto.">
            <a:extLst>
              <a:ext uri="{FF2B5EF4-FFF2-40B4-BE49-F238E27FC236}">
                <a16:creationId xmlns:a16="http://schemas.microsoft.com/office/drawing/2014/main" id="{96807BD5-AAA3-F389-9F5B-4285780B29E7}"/>
              </a:ext>
            </a:extLst>
          </p:cNvPr>
          <p:cNvPicPr>
            <a:picLocks noGrp="1" noChangeAspect="1"/>
          </p:cNvPicPr>
          <p:nvPr>
            <p:ph sz="half" idx="1"/>
          </p:nvPr>
        </p:nvPicPr>
        <p:blipFill>
          <a:blip r:embed="rId3"/>
          <a:stretch>
            <a:fillRect/>
          </a:stretch>
        </p:blipFill>
        <p:spPr>
          <a:xfrm>
            <a:off x="5802486" y="2351195"/>
            <a:ext cx="5717059" cy="2980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descr="Logotipo&#10;&#10;El contenido generado por IA puede ser incorrecto.">
            <a:extLst>
              <a:ext uri="{FF2B5EF4-FFF2-40B4-BE49-F238E27FC236}">
                <a16:creationId xmlns:a16="http://schemas.microsoft.com/office/drawing/2014/main" id="{2365FB8D-5C4E-623C-243C-11B5D56A664F}"/>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195077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BF86-C29A-5680-99D0-4555F8101240}"/>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rgbClr val="002060"/>
                </a:solidFill>
                <a:latin typeface="+mj-lt"/>
                <a:ea typeface="+mj-ea"/>
                <a:cs typeface="+mj-cs"/>
              </a:rPr>
              <a:t>Economic Savings</a:t>
            </a:r>
          </a:p>
        </p:txBody>
      </p:sp>
      <p:pic>
        <p:nvPicPr>
          <p:cNvPr id="5" name="Content Placeholder 4" descr="Shot of fire fighters combating a wild fire">
            <a:extLst>
              <a:ext uri="{FF2B5EF4-FFF2-40B4-BE49-F238E27FC236}">
                <a16:creationId xmlns:a16="http://schemas.microsoft.com/office/drawing/2014/main" id="{7FD1F695-8E4B-441E-A720-173AD9EADD82}"/>
              </a:ext>
            </a:extLst>
          </p:cNvPr>
          <p:cNvPicPr>
            <a:picLocks noGrp="1" noChangeAspect="1"/>
          </p:cNvPicPr>
          <p:nvPr>
            <p:ph sz="half" idx="1"/>
          </p:nvPr>
        </p:nvPicPr>
        <p:blipFill>
          <a:blip r:embed="rId3"/>
          <a:srcRect l="24950" r="24455" b="163"/>
          <a:stretch>
            <a:fillRect/>
          </a:stretch>
        </p:blipFill>
        <p:spPr>
          <a:xfrm>
            <a:off x="6402047" y="508090"/>
            <a:ext cx="5259133" cy="5837518"/>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3E4D2F44-D01F-132B-E898-C5851A05DD1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001335"/>
            <a:ext cx="5177811" cy="3767328"/>
          </a:xfrm>
        </p:spPr>
        <p:txBody>
          <a:bodyPr>
            <a:normAutofit lnSpcReduction="10000"/>
          </a:bodyPr>
          <a:lstStyle/>
          <a:p>
            <a:pPr marL="0" indent="0">
              <a:spcBef>
                <a:spcPts val="2500"/>
              </a:spcBef>
              <a:buFont typeface="Arial" panose="020B0604020202020204" pitchFamily="34" charset="0"/>
              <a:buNone/>
            </a:pPr>
            <a:r>
              <a:rPr lang="es-ES" sz="1400" b="1"/>
              <a:t>Life-Saving Measures</a:t>
            </a:r>
          </a:p>
          <a:p>
            <a:pPr marL="0" lvl="1" indent="0">
              <a:buFont typeface="Arial" panose="020B0604020202020204" pitchFamily="34" charset="0"/>
              <a:buNone/>
            </a:pPr>
            <a:r>
              <a:rPr lang="es-ES" sz="1400"/>
              <a:t>Effective wildfire management strategies save lives by preventing devastating wildfires and ensuring community safety.</a:t>
            </a:r>
          </a:p>
          <a:p>
            <a:pPr marL="0" indent="0">
              <a:spcBef>
                <a:spcPts val="2500"/>
              </a:spcBef>
              <a:buFont typeface="Arial" panose="020B0604020202020204" pitchFamily="34" charset="0"/>
              <a:buNone/>
            </a:pPr>
            <a:r>
              <a:rPr lang="es-ES" sz="1400" b="1"/>
              <a:t>Cost Reduction</a:t>
            </a:r>
          </a:p>
          <a:p>
            <a:pPr marL="0" lvl="1" indent="0">
              <a:buFont typeface="Arial" panose="020B0604020202020204" pitchFamily="34" charset="0"/>
              <a:buNone/>
            </a:pPr>
            <a:r>
              <a:rPr lang="es-ES" sz="1400"/>
              <a:t>Investing in wildfire management reduces economic costs associated with damages and recovery efforts after wildfires occur.</a:t>
            </a:r>
          </a:p>
          <a:p>
            <a:pPr marL="0" indent="0">
              <a:spcBef>
                <a:spcPts val="2500"/>
              </a:spcBef>
              <a:buFont typeface="Arial" panose="020B0604020202020204" pitchFamily="34" charset="0"/>
              <a:buNone/>
            </a:pPr>
            <a:r>
              <a:rPr lang="es-ES" sz="1400" b="1"/>
              <a:t>Long-Term Benefits</a:t>
            </a:r>
          </a:p>
          <a:p>
            <a:pPr marL="0" lvl="1" indent="0">
              <a:buFont typeface="Arial" panose="020B0604020202020204" pitchFamily="34" charset="0"/>
              <a:buNone/>
            </a:pPr>
            <a:r>
              <a:rPr lang="es-ES" sz="1400"/>
              <a:t>By managing wildfires effectively, communities can ensure long-term economic stability and reduce future wildfire impacts.</a:t>
            </a:r>
          </a:p>
        </p:txBody>
      </p:sp>
      <p:pic>
        <p:nvPicPr>
          <p:cNvPr id="6" name="Imagen 5" descr="Logotipo&#10;&#10;El contenido generado por IA puede ser incorrecto.">
            <a:extLst>
              <a:ext uri="{FF2B5EF4-FFF2-40B4-BE49-F238E27FC236}">
                <a16:creationId xmlns:a16="http://schemas.microsoft.com/office/drawing/2014/main" id="{0975DB97-91C9-2304-5911-DAEEC1AFB99E}"/>
              </a:ext>
            </a:extLst>
          </p:cNvPr>
          <p:cNvPicPr>
            <a:picLocks noChangeAspect="1"/>
          </p:cNvPicPr>
          <p:nvPr/>
        </p:nvPicPr>
        <p:blipFill>
          <a:blip r:embed="rId4"/>
          <a:stretch>
            <a:fillRect/>
          </a:stretch>
        </p:blipFill>
        <p:spPr>
          <a:xfrm>
            <a:off x="10462053" y="113269"/>
            <a:ext cx="1729947" cy="1729947"/>
          </a:xfrm>
          <a:prstGeom prst="rect">
            <a:avLst/>
          </a:prstGeom>
        </p:spPr>
      </p:pic>
    </p:spTree>
    <p:extLst>
      <p:ext uri="{BB962C8B-B14F-4D97-AF65-F5344CB8AC3E}">
        <p14:creationId xmlns:p14="http://schemas.microsoft.com/office/powerpoint/2010/main" val="120706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856</Words>
  <Application>Microsoft Macintosh PowerPoint</Application>
  <PresentationFormat>Panorámica</PresentationFormat>
  <Paragraphs>78</Paragraphs>
  <Slides>11</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Neue Haas Grotesk Text Pro</vt:lpstr>
      <vt:lpstr>VanillaVTI</vt:lpstr>
      <vt:lpstr>Tohil: AI-Powered Wildfire Management</vt:lpstr>
      <vt:lpstr>Agenda Items</vt:lpstr>
      <vt:lpstr>Overview of Tohil</vt:lpstr>
      <vt:lpstr>Global Increase in Wildfires</vt:lpstr>
      <vt:lpstr>Predicting Wildfire Spread</vt:lpstr>
      <vt:lpstr>Backend Technologies</vt:lpstr>
      <vt:lpstr>Integration of Azure Services</vt:lpstr>
      <vt:lpstr>Interactive Hazard Maps</vt:lpstr>
      <vt:lpstr>Economic Savings</vt:lpstr>
      <vt:lpstr>Commitment to Responsible AI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Ricardo Zamudio</cp:lastModifiedBy>
  <cp:revision>1</cp:revision>
  <dcterms:created xsi:type="dcterms:W3CDTF">2025-06-21T03:23:57Z</dcterms:created>
  <dcterms:modified xsi:type="dcterms:W3CDTF">2025-06-21T05:44:33Z</dcterms:modified>
</cp:coreProperties>
</file>